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5"/>
  </p:notesMasterIdLst>
  <p:sldIdLst>
    <p:sldId id="258" r:id="rId3"/>
    <p:sldId id="257" r:id="rId4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88"/>
    <p:restoredTop sz="94652"/>
  </p:normalViewPr>
  <p:slideViewPr>
    <p:cSldViewPr>
      <p:cViewPr varScale="1">
        <p:scale>
          <a:sx n="70" d="100"/>
          <a:sy n="70" d="100"/>
        </p:scale>
        <p:origin x="2916" y="78"/>
      </p:cViewPr>
      <p:guideLst>
        <p:guide orient="horz" pos="2880"/>
        <p:guide pos="3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771CE-3D37-4C4D-B95C-03F9A3AFC19C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4D1B6-625E-EF42-BF90-8CB5FBBBDDA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4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4D1B6-625E-EF42-BF90-8CB5FBBBDD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8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10" y="2846623"/>
            <a:ext cx="3211513" cy="67848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3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5" y="569327"/>
            <a:ext cx="6517481" cy="206689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70"/>
            <a:ext cx="3196753" cy="1284692"/>
          </a:xfrm>
        </p:spPr>
        <p:txBody>
          <a:bodyPr anchor="b"/>
          <a:lstStyle>
            <a:lvl1pPr marL="0" indent="0">
              <a:buNone/>
              <a:defRPr sz="1943" b="1"/>
            </a:lvl1pPr>
            <a:lvl2pPr marL="370161" indent="0">
              <a:buNone/>
              <a:defRPr sz="1619" b="1"/>
            </a:lvl2pPr>
            <a:lvl3pPr marL="740321" indent="0">
              <a:buNone/>
              <a:defRPr sz="1457" b="1"/>
            </a:lvl3pPr>
            <a:lvl4pPr marL="1110482" indent="0">
              <a:buNone/>
              <a:defRPr sz="1295" b="1"/>
            </a:lvl4pPr>
            <a:lvl5pPr marL="1480642" indent="0">
              <a:buNone/>
              <a:defRPr sz="1295" b="1"/>
            </a:lvl5pPr>
            <a:lvl6pPr marL="1850803" indent="0">
              <a:buNone/>
              <a:defRPr sz="1295" b="1"/>
            </a:lvl6pPr>
            <a:lvl7pPr marL="2220963" indent="0">
              <a:buNone/>
              <a:defRPr sz="1295" b="1"/>
            </a:lvl7pPr>
            <a:lvl8pPr marL="2591124" indent="0">
              <a:buNone/>
              <a:defRPr sz="1295" b="1"/>
            </a:lvl8pPr>
            <a:lvl9pPr marL="2961284" indent="0">
              <a:buNone/>
              <a:defRPr sz="129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2"/>
            <a:ext cx="3196753" cy="57452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9" y="2621370"/>
            <a:ext cx="3212496" cy="1284692"/>
          </a:xfrm>
        </p:spPr>
        <p:txBody>
          <a:bodyPr anchor="b"/>
          <a:lstStyle>
            <a:lvl1pPr marL="0" indent="0">
              <a:buNone/>
              <a:defRPr sz="1943" b="1"/>
            </a:lvl1pPr>
            <a:lvl2pPr marL="370161" indent="0">
              <a:buNone/>
              <a:defRPr sz="1619" b="1"/>
            </a:lvl2pPr>
            <a:lvl3pPr marL="740321" indent="0">
              <a:buNone/>
              <a:defRPr sz="1457" b="1"/>
            </a:lvl3pPr>
            <a:lvl4pPr marL="1110482" indent="0">
              <a:buNone/>
              <a:defRPr sz="1295" b="1"/>
            </a:lvl4pPr>
            <a:lvl5pPr marL="1480642" indent="0">
              <a:buNone/>
              <a:defRPr sz="1295" b="1"/>
            </a:lvl5pPr>
            <a:lvl6pPr marL="1850803" indent="0">
              <a:buNone/>
              <a:defRPr sz="1295" b="1"/>
            </a:lvl6pPr>
            <a:lvl7pPr marL="2220963" indent="0">
              <a:buNone/>
              <a:defRPr sz="1295" b="1"/>
            </a:lvl7pPr>
            <a:lvl8pPr marL="2591124" indent="0">
              <a:buNone/>
              <a:defRPr sz="1295" b="1"/>
            </a:lvl8pPr>
            <a:lvl9pPr marL="2961284" indent="0">
              <a:buNone/>
              <a:defRPr sz="129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9" y="3906062"/>
            <a:ext cx="3212496" cy="57452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42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66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59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5"/>
            <a:ext cx="3825479" cy="7599245"/>
          </a:xfrm>
        </p:spPr>
        <p:txBody>
          <a:bodyPr/>
          <a:lstStyle>
            <a:lvl1pPr>
              <a:defRPr sz="2591"/>
            </a:lvl1pPr>
            <a:lvl2pPr>
              <a:defRPr sz="2267"/>
            </a:lvl2pPr>
            <a:lvl3pPr>
              <a:defRPr sz="1943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295"/>
            </a:lvl1pPr>
            <a:lvl2pPr marL="370161" indent="0">
              <a:buNone/>
              <a:defRPr sz="1133"/>
            </a:lvl2pPr>
            <a:lvl3pPr marL="740321" indent="0">
              <a:buNone/>
              <a:defRPr sz="972"/>
            </a:lvl3pPr>
            <a:lvl4pPr marL="1110482" indent="0">
              <a:buNone/>
              <a:defRPr sz="810"/>
            </a:lvl4pPr>
            <a:lvl5pPr marL="1480642" indent="0">
              <a:buNone/>
              <a:defRPr sz="810"/>
            </a:lvl5pPr>
            <a:lvl6pPr marL="1850803" indent="0">
              <a:buNone/>
              <a:defRPr sz="810"/>
            </a:lvl6pPr>
            <a:lvl7pPr marL="2220963" indent="0">
              <a:buNone/>
              <a:defRPr sz="810"/>
            </a:lvl7pPr>
            <a:lvl8pPr marL="2591124" indent="0">
              <a:buNone/>
              <a:defRPr sz="810"/>
            </a:lvl8pPr>
            <a:lvl9pPr marL="2961284" indent="0">
              <a:buNone/>
              <a:defRPr sz="81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28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59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5"/>
            <a:ext cx="3825479" cy="7599245"/>
          </a:xfrm>
        </p:spPr>
        <p:txBody>
          <a:bodyPr anchor="t"/>
          <a:lstStyle>
            <a:lvl1pPr marL="0" indent="0">
              <a:buNone/>
              <a:defRPr sz="2591"/>
            </a:lvl1pPr>
            <a:lvl2pPr marL="370161" indent="0">
              <a:buNone/>
              <a:defRPr sz="2267"/>
            </a:lvl2pPr>
            <a:lvl3pPr marL="740321" indent="0">
              <a:buNone/>
              <a:defRPr sz="1943"/>
            </a:lvl3pPr>
            <a:lvl4pPr marL="1110482" indent="0">
              <a:buNone/>
              <a:defRPr sz="1619"/>
            </a:lvl4pPr>
            <a:lvl5pPr marL="1480642" indent="0">
              <a:buNone/>
              <a:defRPr sz="1619"/>
            </a:lvl5pPr>
            <a:lvl6pPr marL="1850803" indent="0">
              <a:buNone/>
              <a:defRPr sz="1619"/>
            </a:lvl6pPr>
            <a:lvl7pPr marL="2220963" indent="0">
              <a:buNone/>
              <a:defRPr sz="1619"/>
            </a:lvl7pPr>
            <a:lvl8pPr marL="2591124" indent="0">
              <a:buNone/>
              <a:defRPr sz="1619"/>
            </a:lvl8pPr>
            <a:lvl9pPr marL="2961284" indent="0">
              <a:buNone/>
              <a:defRPr sz="161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295"/>
            </a:lvl1pPr>
            <a:lvl2pPr marL="370161" indent="0">
              <a:buNone/>
              <a:defRPr sz="1133"/>
            </a:lvl2pPr>
            <a:lvl3pPr marL="740321" indent="0">
              <a:buNone/>
              <a:defRPr sz="972"/>
            </a:lvl3pPr>
            <a:lvl4pPr marL="1110482" indent="0">
              <a:buNone/>
              <a:defRPr sz="810"/>
            </a:lvl4pPr>
            <a:lvl5pPr marL="1480642" indent="0">
              <a:buNone/>
              <a:defRPr sz="810"/>
            </a:lvl5pPr>
            <a:lvl6pPr marL="1850803" indent="0">
              <a:buNone/>
              <a:defRPr sz="810"/>
            </a:lvl6pPr>
            <a:lvl7pPr marL="2220963" indent="0">
              <a:buNone/>
              <a:defRPr sz="810"/>
            </a:lvl7pPr>
            <a:lvl8pPr marL="2591124" indent="0">
              <a:buNone/>
              <a:defRPr sz="810"/>
            </a:lvl8pPr>
            <a:lvl9pPr marL="2961284" indent="0">
              <a:buNone/>
              <a:defRPr sz="81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75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59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17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4725366"/>
            <a:ext cx="6423025" cy="747577"/>
          </a:xfrm>
        </p:spPr>
        <p:txBody>
          <a:bodyPr anchor="b"/>
          <a:lstStyle>
            <a:lvl1pPr algn="ctr">
              <a:defRPr sz="485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98993"/>
          </a:xfrm>
        </p:spPr>
        <p:txBody>
          <a:bodyPr/>
          <a:lstStyle>
            <a:lvl1pPr marL="0" indent="0" algn="ctr">
              <a:buNone/>
              <a:defRPr sz="1943"/>
            </a:lvl1pPr>
            <a:lvl2pPr marL="370161" indent="0" algn="ctr">
              <a:buNone/>
              <a:defRPr sz="1619"/>
            </a:lvl2pPr>
            <a:lvl3pPr marL="740321" indent="0" algn="ctr">
              <a:buNone/>
              <a:defRPr sz="1457"/>
            </a:lvl3pPr>
            <a:lvl4pPr marL="1110482" indent="0" algn="ctr">
              <a:buNone/>
              <a:defRPr sz="1295"/>
            </a:lvl4pPr>
            <a:lvl5pPr marL="1480642" indent="0" algn="ctr">
              <a:buNone/>
              <a:defRPr sz="1295"/>
            </a:lvl5pPr>
            <a:lvl6pPr marL="1850803" indent="0" algn="ctr">
              <a:buNone/>
              <a:defRPr sz="1295"/>
            </a:lvl6pPr>
            <a:lvl7pPr marL="2220963" indent="0" algn="ctr">
              <a:buNone/>
              <a:defRPr sz="1295"/>
            </a:lvl7pPr>
            <a:lvl8pPr marL="2591124" indent="0" algn="ctr">
              <a:buNone/>
              <a:defRPr sz="1295"/>
            </a:lvl8pPr>
            <a:lvl9pPr marL="2961284" indent="0" algn="ctr">
              <a:buNone/>
              <a:defRPr sz="129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2" y="9944862"/>
            <a:ext cx="1739455" cy="276999"/>
          </a:xfrm>
        </p:spPr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1369" y="9944862"/>
            <a:ext cx="2420112" cy="276999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45252" y="9944862"/>
            <a:ext cx="1739455" cy="276999"/>
          </a:xfrm>
        </p:spPr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96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8"/>
          </a:xfrm>
        </p:spPr>
        <p:txBody>
          <a:bodyPr anchor="b"/>
          <a:lstStyle>
            <a:lvl1pPr algn="ctr">
              <a:defRPr sz="485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43"/>
            </a:lvl1pPr>
            <a:lvl2pPr marL="370161" indent="0" algn="ctr">
              <a:buNone/>
              <a:defRPr sz="1619"/>
            </a:lvl2pPr>
            <a:lvl3pPr marL="740321" indent="0" algn="ctr">
              <a:buNone/>
              <a:defRPr sz="1457"/>
            </a:lvl3pPr>
            <a:lvl4pPr marL="1110482" indent="0" algn="ctr">
              <a:buNone/>
              <a:defRPr sz="1295"/>
            </a:lvl4pPr>
            <a:lvl5pPr marL="1480642" indent="0" algn="ctr">
              <a:buNone/>
              <a:defRPr sz="1295"/>
            </a:lvl5pPr>
            <a:lvl6pPr marL="1850803" indent="0" algn="ctr">
              <a:buNone/>
              <a:defRPr sz="1295"/>
            </a:lvl6pPr>
            <a:lvl7pPr marL="2220963" indent="0" algn="ctr">
              <a:buNone/>
              <a:defRPr sz="1295"/>
            </a:lvl7pPr>
            <a:lvl8pPr marL="2591124" indent="0" algn="ctr">
              <a:buNone/>
              <a:defRPr sz="1295"/>
            </a:lvl8pPr>
            <a:lvl9pPr marL="2961284" indent="0" algn="ctr">
              <a:buNone/>
              <a:defRPr sz="129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8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7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5" y="2665928"/>
            <a:ext cx="6517481" cy="4448156"/>
          </a:xfrm>
        </p:spPr>
        <p:txBody>
          <a:bodyPr anchor="b"/>
          <a:lstStyle>
            <a:lvl1pPr>
              <a:defRPr sz="485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5" y="7156165"/>
            <a:ext cx="6517481" cy="2339181"/>
          </a:xfrm>
        </p:spPr>
        <p:txBody>
          <a:bodyPr/>
          <a:lstStyle>
            <a:lvl1pPr marL="0" indent="0">
              <a:buNone/>
              <a:defRPr sz="1943">
                <a:solidFill>
                  <a:schemeClr val="tx1"/>
                </a:solidFill>
              </a:defRPr>
            </a:lvl1pPr>
            <a:lvl2pPr marL="370161" indent="0">
              <a:buNone/>
              <a:defRPr sz="1619">
                <a:solidFill>
                  <a:schemeClr val="tx1">
                    <a:tint val="75000"/>
                  </a:schemeClr>
                </a:solidFill>
              </a:defRPr>
            </a:lvl2pPr>
            <a:lvl3pPr marL="740321" indent="0">
              <a:buNone/>
              <a:defRPr sz="1457">
                <a:solidFill>
                  <a:schemeClr val="tx1">
                    <a:tint val="75000"/>
                  </a:schemeClr>
                </a:solidFill>
              </a:defRPr>
            </a:lvl3pPr>
            <a:lvl4pPr marL="1110482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4pPr>
            <a:lvl5pPr marL="1480642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5pPr>
            <a:lvl6pPr marL="1850803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6pPr>
            <a:lvl7pPr marL="2220963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7pPr>
            <a:lvl8pPr marL="2591124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8pPr>
            <a:lvl9pPr marL="2961284" indent="0">
              <a:buNone/>
              <a:defRPr sz="1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07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3" y="2459482"/>
            <a:ext cx="6219508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1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1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10" y="9911201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63EFA-B809-458C-B853-8CDA2E582175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2" y="9911201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1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EBF8-F68E-40C4-A3BE-90579182A91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3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740321" rtl="0" eaLnBrk="1" latinLnBrk="0" hangingPunct="1">
        <a:lnSpc>
          <a:spcPct val="90000"/>
        </a:lnSpc>
        <a:spcBef>
          <a:spcPct val="0"/>
        </a:spcBef>
        <a:buNone/>
        <a:defRPr sz="35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080" indent="-185080" algn="l" defTabSz="740321" rtl="0" eaLnBrk="1" latinLnBrk="0" hangingPunct="1">
        <a:lnSpc>
          <a:spcPct val="90000"/>
        </a:lnSpc>
        <a:spcBef>
          <a:spcPts val="810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55241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25401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95562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665722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2035883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406044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776204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3146365" indent="-185080" algn="l" defTabSz="74032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1pPr>
      <a:lvl2pPr marL="370161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740321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10482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480642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1850803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220963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591124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2961284" algn="l" defTabSz="740321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41B32181-34A2-4408-B56F-348C2CE11DE1}"/>
              </a:ext>
            </a:extLst>
          </p:cNvPr>
          <p:cNvSpPr txBox="1"/>
          <p:nvPr/>
        </p:nvSpPr>
        <p:spPr>
          <a:xfrm>
            <a:off x="4837920" y="602419"/>
            <a:ext cx="2620130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95" dirty="0">
                <a:solidFill>
                  <a:srgbClr val="002D5A"/>
                </a:solidFill>
                <a:latin typeface="Zolano Sans BTN" panose="020F0604030602060807" pitchFamily="34" charset="0"/>
              </a:rPr>
              <a:t>PRODUCT DESCRIPTION SHEET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A90967F4-A328-4EC1-A475-752091773776}"/>
              </a:ext>
            </a:extLst>
          </p:cNvPr>
          <p:cNvCxnSpPr>
            <a:cxnSpLocks/>
          </p:cNvCxnSpPr>
          <p:nvPr/>
        </p:nvCxnSpPr>
        <p:spPr>
          <a:xfrm flipV="1">
            <a:off x="101320" y="911145"/>
            <a:ext cx="6485763" cy="1"/>
          </a:xfrm>
          <a:prstGeom prst="line">
            <a:avLst/>
          </a:prstGeom>
          <a:ln>
            <a:solidFill>
              <a:srgbClr val="57A8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4DD28DC6-E2F4-334C-AE34-20344A0D39B7}"/>
              </a:ext>
            </a:extLst>
          </p:cNvPr>
          <p:cNvGrpSpPr/>
          <p:nvPr/>
        </p:nvGrpSpPr>
        <p:grpSpPr>
          <a:xfrm>
            <a:off x="48200" y="-45852"/>
            <a:ext cx="2620130" cy="882126"/>
            <a:chOff x="-26391" y="-42476"/>
            <a:chExt cx="2517456" cy="83087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01CC35-DD9C-154A-B605-7AE404B2E1BF}"/>
                </a:ext>
              </a:extLst>
            </p:cNvPr>
            <p:cNvSpPr/>
            <p:nvPr/>
          </p:nvSpPr>
          <p:spPr>
            <a:xfrm>
              <a:off x="-26391" y="-42476"/>
              <a:ext cx="1586701" cy="2435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80" b="1" dirty="0">
                  <a:solidFill>
                    <a:srgbClr val="012D5A"/>
                  </a:solidFill>
                  <a:latin typeface="Avenir"/>
                </a:rPr>
                <a:t>A FLEXDEV COMPANY</a:t>
              </a:r>
              <a:endParaRPr lang="fr-FR" sz="1080" b="1" dirty="0"/>
            </a:p>
          </p:txBody>
        </p:sp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0E206C44-A3B9-BE41-B361-0541B86F9A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866" y="161853"/>
              <a:ext cx="2427199" cy="626542"/>
            </a:xfrm>
            <a:prstGeom prst="rect">
              <a:avLst/>
            </a:prstGeom>
          </p:spPr>
        </p:pic>
      </p:grpSp>
      <p:sp>
        <p:nvSpPr>
          <p:cNvPr id="89" name="object 2">
            <a:extLst>
              <a:ext uri="{FF2B5EF4-FFF2-40B4-BE49-F238E27FC236}">
                <a16:creationId xmlns:a16="http://schemas.microsoft.com/office/drawing/2014/main" id="{5A7584C1-3000-014B-BA51-4064D855A4BE}"/>
              </a:ext>
            </a:extLst>
          </p:cNvPr>
          <p:cNvSpPr txBox="1"/>
          <p:nvPr/>
        </p:nvSpPr>
        <p:spPr>
          <a:xfrm>
            <a:off x="770258" y="8768925"/>
            <a:ext cx="42608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90" dirty="0">
                <a:solidFill>
                  <a:srgbClr val="231F20"/>
                </a:solidFill>
                <a:latin typeface="Calibri"/>
                <a:cs typeface="Calibri"/>
              </a:rPr>
              <a:t>3632 </a:t>
            </a:r>
            <a:r>
              <a:rPr sz="700" spc="-80" dirty="0">
                <a:solidFill>
                  <a:srgbClr val="231F20"/>
                </a:solidFill>
                <a:latin typeface="Calibri"/>
                <a:cs typeface="Calibri"/>
              </a:rPr>
              <a:t>Fluo</a:t>
            </a:r>
            <a:r>
              <a:rPr sz="7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Calibri"/>
                <a:cs typeface="Calibri"/>
              </a:rPr>
              <a:t>pink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2" name="object 4">
            <a:extLst>
              <a:ext uri="{FF2B5EF4-FFF2-40B4-BE49-F238E27FC236}">
                <a16:creationId xmlns:a16="http://schemas.microsoft.com/office/drawing/2014/main" id="{38887DF4-0519-7344-886E-2AEDC81D3ECD}"/>
              </a:ext>
            </a:extLst>
          </p:cNvPr>
          <p:cNvSpPr txBox="1"/>
          <p:nvPr/>
        </p:nvSpPr>
        <p:spPr>
          <a:xfrm>
            <a:off x="4412119" y="8768925"/>
            <a:ext cx="48640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90" dirty="0">
                <a:solidFill>
                  <a:srgbClr val="231F20"/>
                </a:solidFill>
                <a:latin typeface="Calibri"/>
                <a:cs typeface="Calibri"/>
              </a:rPr>
              <a:t>3611 </a:t>
            </a:r>
            <a:r>
              <a:rPr sz="700" spc="-80" dirty="0">
                <a:solidFill>
                  <a:srgbClr val="231F20"/>
                </a:solidFill>
                <a:latin typeface="Calibri"/>
                <a:cs typeface="Calibri"/>
              </a:rPr>
              <a:t>Fluo</a:t>
            </a:r>
            <a:r>
              <a:rPr sz="7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Calibri"/>
                <a:cs typeface="Calibri"/>
              </a:rPr>
              <a:t>yellow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5" name="object 7">
            <a:extLst>
              <a:ext uri="{FF2B5EF4-FFF2-40B4-BE49-F238E27FC236}">
                <a16:creationId xmlns:a16="http://schemas.microsoft.com/office/drawing/2014/main" id="{9290748A-6967-6149-AACA-1FDEE1C61977}"/>
              </a:ext>
            </a:extLst>
          </p:cNvPr>
          <p:cNvSpPr txBox="1"/>
          <p:nvPr/>
        </p:nvSpPr>
        <p:spPr>
          <a:xfrm>
            <a:off x="3182076" y="8769055"/>
            <a:ext cx="498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90" dirty="0">
                <a:solidFill>
                  <a:srgbClr val="231F20"/>
                </a:solidFill>
                <a:latin typeface="Calibri"/>
                <a:cs typeface="Calibri"/>
              </a:rPr>
              <a:t>3626 </a:t>
            </a:r>
            <a:r>
              <a:rPr sz="700" spc="-80" dirty="0">
                <a:solidFill>
                  <a:srgbClr val="231F20"/>
                </a:solidFill>
                <a:latin typeface="Calibri"/>
                <a:cs typeface="Calibri"/>
              </a:rPr>
              <a:t>Fluo</a:t>
            </a:r>
            <a:r>
              <a:rPr sz="7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-85" dirty="0">
                <a:solidFill>
                  <a:srgbClr val="231F20"/>
                </a:solidFill>
                <a:latin typeface="Calibri"/>
                <a:cs typeface="Calibri"/>
              </a:rPr>
              <a:t>orange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6" name="object 8">
            <a:extLst>
              <a:ext uri="{FF2B5EF4-FFF2-40B4-BE49-F238E27FC236}">
                <a16:creationId xmlns:a16="http://schemas.microsoft.com/office/drawing/2014/main" id="{C62FBC51-6482-D440-A6AF-35F9490AF427}"/>
              </a:ext>
            </a:extLst>
          </p:cNvPr>
          <p:cNvSpPr txBox="1"/>
          <p:nvPr/>
        </p:nvSpPr>
        <p:spPr>
          <a:xfrm>
            <a:off x="1975500" y="8770774"/>
            <a:ext cx="4635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90" dirty="0">
                <a:solidFill>
                  <a:srgbClr val="231F20"/>
                </a:solidFill>
                <a:latin typeface="Calibri"/>
                <a:cs typeface="Calibri"/>
              </a:rPr>
              <a:t>3631 </a:t>
            </a:r>
            <a:r>
              <a:rPr sz="700" spc="-80" dirty="0">
                <a:solidFill>
                  <a:srgbClr val="231F20"/>
                </a:solidFill>
                <a:latin typeface="Calibri"/>
                <a:cs typeface="Calibri"/>
              </a:rPr>
              <a:t>Fluo</a:t>
            </a:r>
            <a:r>
              <a:rPr sz="700" spc="-1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-85" dirty="0">
                <a:solidFill>
                  <a:srgbClr val="231F20"/>
                </a:solidFill>
                <a:latin typeface="Calibri"/>
                <a:cs typeface="Calibri"/>
              </a:rPr>
              <a:t>green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8" name="object 10">
            <a:extLst>
              <a:ext uri="{FF2B5EF4-FFF2-40B4-BE49-F238E27FC236}">
                <a16:creationId xmlns:a16="http://schemas.microsoft.com/office/drawing/2014/main" id="{48CF048F-619F-F747-8374-9E12BD9045B8}"/>
              </a:ext>
            </a:extLst>
          </p:cNvPr>
          <p:cNvSpPr txBox="1"/>
          <p:nvPr/>
        </p:nvSpPr>
        <p:spPr>
          <a:xfrm>
            <a:off x="730250" y="4357078"/>
            <a:ext cx="431043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3603</a:t>
            </a:r>
            <a:r>
              <a:rPr sz="800" spc="-8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Black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99" name="object 11">
            <a:extLst>
              <a:ext uri="{FF2B5EF4-FFF2-40B4-BE49-F238E27FC236}">
                <a16:creationId xmlns:a16="http://schemas.microsoft.com/office/drawing/2014/main" id="{AC53B57A-3297-0342-AFBA-F6858B037977}"/>
              </a:ext>
            </a:extLst>
          </p:cNvPr>
          <p:cNvSpPr/>
          <p:nvPr/>
        </p:nvSpPr>
        <p:spPr>
          <a:xfrm>
            <a:off x="624001" y="3672006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2">
            <a:extLst>
              <a:ext uri="{FF2B5EF4-FFF2-40B4-BE49-F238E27FC236}">
                <a16:creationId xmlns:a16="http://schemas.microsoft.com/office/drawing/2014/main" id="{84F10C7D-563E-924C-99C3-8929C35E9B37}"/>
              </a:ext>
            </a:extLst>
          </p:cNvPr>
          <p:cNvSpPr txBox="1"/>
          <p:nvPr/>
        </p:nvSpPr>
        <p:spPr>
          <a:xfrm>
            <a:off x="1963317" y="4357078"/>
            <a:ext cx="453192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3601</a:t>
            </a:r>
            <a:r>
              <a:rPr sz="800" spc="-11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White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01" name="object 13">
            <a:extLst>
              <a:ext uri="{FF2B5EF4-FFF2-40B4-BE49-F238E27FC236}">
                <a16:creationId xmlns:a16="http://schemas.microsoft.com/office/drawing/2014/main" id="{512B9CFD-A644-FC4A-A8C8-CBA835BB6CDF}"/>
              </a:ext>
            </a:extLst>
          </p:cNvPr>
          <p:cNvSpPr/>
          <p:nvPr/>
        </p:nvSpPr>
        <p:spPr>
          <a:xfrm>
            <a:off x="1849589" y="3673594"/>
            <a:ext cx="681355" cy="681355"/>
          </a:xfrm>
          <a:custGeom>
            <a:avLst/>
            <a:gdLst/>
            <a:ahLst/>
            <a:cxnLst/>
            <a:rect l="l" t="t" r="r" b="b"/>
            <a:pathLst>
              <a:path w="681355" h="681354">
                <a:moveTo>
                  <a:pt x="340410" y="680821"/>
                </a:moveTo>
                <a:lnTo>
                  <a:pt x="386604" y="677713"/>
                </a:lnTo>
                <a:lnTo>
                  <a:pt x="430907" y="668661"/>
                </a:lnTo>
                <a:lnTo>
                  <a:pt x="472917" y="654069"/>
                </a:lnTo>
                <a:lnTo>
                  <a:pt x="512225" y="634344"/>
                </a:lnTo>
                <a:lnTo>
                  <a:pt x="548428" y="609891"/>
                </a:lnTo>
                <a:lnTo>
                  <a:pt x="581120" y="581115"/>
                </a:lnTo>
                <a:lnTo>
                  <a:pt x="609894" y="548423"/>
                </a:lnTo>
                <a:lnTo>
                  <a:pt x="634347" y="512220"/>
                </a:lnTo>
                <a:lnTo>
                  <a:pt x="654071" y="472911"/>
                </a:lnTo>
                <a:lnTo>
                  <a:pt x="668662" y="430903"/>
                </a:lnTo>
                <a:lnTo>
                  <a:pt x="677714" y="386601"/>
                </a:lnTo>
                <a:lnTo>
                  <a:pt x="680821" y="340410"/>
                </a:lnTo>
                <a:lnTo>
                  <a:pt x="677714" y="294217"/>
                </a:lnTo>
                <a:lnTo>
                  <a:pt x="668662" y="249913"/>
                </a:lnTo>
                <a:lnTo>
                  <a:pt x="654071" y="207904"/>
                </a:lnTo>
                <a:lnTo>
                  <a:pt x="634347" y="168595"/>
                </a:lnTo>
                <a:lnTo>
                  <a:pt x="609894" y="132392"/>
                </a:lnTo>
                <a:lnTo>
                  <a:pt x="581120" y="99701"/>
                </a:lnTo>
                <a:lnTo>
                  <a:pt x="548428" y="70926"/>
                </a:lnTo>
                <a:lnTo>
                  <a:pt x="512225" y="46474"/>
                </a:lnTo>
                <a:lnTo>
                  <a:pt x="472917" y="26750"/>
                </a:lnTo>
                <a:lnTo>
                  <a:pt x="430907" y="12159"/>
                </a:lnTo>
                <a:lnTo>
                  <a:pt x="386604" y="3107"/>
                </a:lnTo>
                <a:lnTo>
                  <a:pt x="340410" y="0"/>
                </a:lnTo>
                <a:lnTo>
                  <a:pt x="294217" y="3107"/>
                </a:lnTo>
                <a:lnTo>
                  <a:pt x="249913" y="12159"/>
                </a:lnTo>
                <a:lnTo>
                  <a:pt x="207904" y="26750"/>
                </a:lnTo>
                <a:lnTo>
                  <a:pt x="168595" y="46474"/>
                </a:lnTo>
                <a:lnTo>
                  <a:pt x="132392" y="70926"/>
                </a:lnTo>
                <a:lnTo>
                  <a:pt x="99701" y="99701"/>
                </a:lnTo>
                <a:lnTo>
                  <a:pt x="70926" y="132392"/>
                </a:lnTo>
                <a:lnTo>
                  <a:pt x="46474" y="168595"/>
                </a:lnTo>
                <a:lnTo>
                  <a:pt x="26750" y="207904"/>
                </a:lnTo>
                <a:lnTo>
                  <a:pt x="12159" y="249913"/>
                </a:lnTo>
                <a:lnTo>
                  <a:pt x="3107" y="294217"/>
                </a:lnTo>
                <a:lnTo>
                  <a:pt x="0" y="340410"/>
                </a:lnTo>
                <a:lnTo>
                  <a:pt x="3107" y="386601"/>
                </a:lnTo>
                <a:lnTo>
                  <a:pt x="12159" y="430903"/>
                </a:lnTo>
                <a:lnTo>
                  <a:pt x="26750" y="472911"/>
                </a:lnTo>
                <a:lnTo>
                  <a:pt x="46474" y="512220"/>
                </a:lnTo>
                <a:lnTo>
                  <a:pt x="70926" y="548423"/>
                </a:lnTo>
                <a:lnTo>
                  <a:pt x="99701" y="581115"/>
                </a:lnTo>
                <a:lnTo>
                  <a:pt x="132392" y="609891"/>
                </a:lnTo>
                <a:lnTo>
                  <a:pt x="168595" y="634344"/>
                </a:lnTo>
                <a:lnTo>
                  <a:pt x="207904" y="654069"/>
                </a:lnTo>
                <a:lnTo>
                  <a:pt x="249913" y="668661"/>
                </a:lnTo>
                <a:lnTo>
                  <a:pt x="294217" y="677713"/>
                </a:lnTo>
                <a:lnTo>
                  <a:pt x="340410" y="68082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4">
            <a:extLst>
              <a:ext uri="{FF2B5EF4-FFF2-40B4-BE49-F238E27FC236}">
                <a16:creationId xmlns:a16="http://schemas.microsoft.com/office/drawing/2014/main" id="{1E2583BB-8EEB-E44F-9D5B-B04497A2AABD}"/>
              </a:ext>
            </a:extLst>
          </p:cNvPr>
          <p:cNvSpPr txBox="1"/>
          <p:nvPr/>
        </p:nvSpPr>
        <p:spPr>
          <a:xfrm>
            <a:off x="4298149" y="4357078"/>
            <a:ext cx="75645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3604 Golden</a:t>
            </a:r>
            <a:r>
              <a:rPr sz="800" spc="-5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lang="pt-PT"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Y</a:t>
            </a:r>
            <a:r>
              <a:rPr sz="800" spc="-7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ellow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04" name="object 16">
            <a:extLst>
              <a:ext uri="{FF2B5EF4-FFF2-40B4-BE49-F238E27FC236}">
                <a16:creationId xmlns:a16="http://schemas.microsoft.com/office/drawing/2014/main" id="{DB441787-06C1-7E41-9CCF-C49D4CC232F7}"/>
              </a:ext>
            </a:extLst>
          </p:cNvPr>
          <p:cNvSpPr txBox="1"/>
          <p:nvPr/>
        </p:nvSpPr>
        <p:spPr>
          <a:xfrm>
            <a:off x="6840915" y="4357078"/>
            <a:ext cx="5026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3605 Orange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07" name="object 19">
            <a:extLst>
              <a:ext uri="{FF2B5EF4-FFF2-40B4-BE49-F238E27FC236}">
                <a16:creationId xmlns:a16="http://schemas.microsoft.com/office/drawing/2014/main" id="{8ED56E26-B960-A940-84CE-781FAFE4A9ED}"/>
              </a:ext>
            </a:extLst>
          </p:cNvPr>
          <p:cNvSpPr txBox="1"/>
          <p:nvPr/>
        </p:nvSpPr>
        <p:spPr>
          <a:xfrm>
            <a:off x="5525748" y="4357078"/>
            <a:ext cx="74708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3613 </a:t>
            </a:r>
            <a:r>
              <a:rPr sz="800" spc="-9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Lemon</a:t>
            </a:r>
            <a:r>
              <a:rPr sz="800" spc="-6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lang="pt-PT"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Y</a:t>
            </a:r>
            <a:r>
              <a:rPr sz="800" spc="-7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ellow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08" name="object 20">
            <a:extLst>
              <a:ext uri="{FF2B5EF4-FFF2-40B4-BE49-F238E27FC236}">
                <a16:creationId xmlns:a16="http://schemas.microsoft.com/office/drawing/2014/main" id="{C6F0B443-CBE0-3D49-89B4-2873C503FA07}"/>
              </a:ext>
            </a:extLst>
          </p:cNvPr>
          <p:cNvSpPr txBox="1"/>
          <p:nvPr/>
        </p:nvSpPr>
        <p:spPr>
          <a:xfrm>
            <a:off x="3189275" y="4357078"/>
            <a:ext cx="4020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3624</a:t>
            </a:r>
            <a:r>
              <a:rPr sz="800" spc="-8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Grey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09" name="object 21">
            <a:extLst>
              <a:ext uri="{FF2B5EF4-FFF2-40B4-BE49-F238E27FC236}">
                <a16:creationId xmlns:a16="http://schemas.microsoft.com/office/drawing/2014/main" id="{462DD5BB-0239-3047-AA79-FC197A3BBD8C}"/>
              </a:ext>
            </a:extLst>
          </p:cNvPr>
          <p:cNvSpPr/>
          <p:nvPr/>
        </p:nvSpPr>
        <p:spPr>
          <a:xfrm>
            <a:off x="3072001" y="3672006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BB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22">
            <a:extLst>
              <a:ext uri="{FF2B5EF4-FFF2-40B4-BE49-F238E27FC236}">
                <a16:creationId xmlns:a16="http://schemas.microsoft.com/office/drawing/2014/main" id="{6A266660-2AFB-CE44-9B62-546B192BA19E}"/>
              </a:ext>
            </a:extLst>
          </p:cNvPr>
          <p:cNvSpPr txBox="1"/>
          <p:nvPr/>
        </p:nvSpPr>
        <p:spPr>
          <a:xfrm>
            <a:off x="725550" y="5293078"/>
            <a:ext cx="465598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3606 </a:t>
            </a:r>
            <a:r>
              <a:rPr sz="800" spc="-9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Red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12" name="object 24">
            <a:extLst>
              <a:ext uri="{FF2B5EF4-FFF2-40B4-BE49-F238E27FC236}">
                <a16:creationId xmlns:a16="http://schemas.microsoft.com/office/drawing/2014/main" id="{78EBB69A-864E-6D47-B331-DC5C809B5FA4}"/>
              </a:ext>
            </a:extLst>
          </p:cNvPr>
          <p:cNvSpPr txBox="1"/>
          <p:nvPr/>
        </p:nvSpPr>
        <p:spPr>
          <a:xfrm>
            <a:off x="4308028" y="5293078"/>
            <a:ext cx="762654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3609 </a:t>
            </a:r>
            <a:r>
              <a:rPr sz="800" spc="-8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Royal</a:t>
            </a:r>
            <a:r>
              <a:rPr sz="800" spc="-6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lang="pt-PT"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B</a:t>
            </a:r>
            <a:r>
              <a:rPr sz="800" spc="-7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lue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13" name="object 25">
            <a:extLst>
              <a:ext uri="{FF2B5EF4-FFF2-40B4-BE49-F238E27FC236}">
                <a16:creationId xmlns:a16="http://schemas.microsoft.com/office/drawing/2014/main" id="{0F6E8A18-88A1-0E47-813F-1DF4799A4728}"/>
              </a:ext>
            </a:extLst>
          </p:cNvPr>
          <p:cNvSpPr/>
          <p:nvPr/>
        </p:nvSpPr>
        <p:spPr>
          <a:xfrm>
            <a:off x="4296000" y="4608005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002B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26">
            <a:extLst>
              <a:ext uri="{FF2B5EF4-FFF2-40B4-BE49-F238E27FC236}">
                <a16:creationId xmlns:a16="http://schemas.microsoft.com/office/drawing/2014/main" id="{BAAC3767-2D4A-FF41-ABD6-0AF82002BADA}"/>
              </a:ext>
            </a:extLst>
          </p:cNvPr>
          <p:cNvSpPr txBox="1"/>
          <p:nvPr/>
        </p:nvSpPr>
        <p:spPr>
          <a:xfrm>
            <a:off x="6800300" y="5293078"/>
            <a:ext cx="5593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3610 </a:t>
            </a:r>
            <a:r>
              <a:rPr sz="800" spc="-10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Green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16" name="object 28">
            <a:extLst>
              <a:ext uri="{FF2B5EF4-FFF2-40B4-BE49-F238E27FC236}">
                <a16:creationId xmlns:a16="http://schemas.microsoft.com/office/drawing/2014/main" id="{C503FAA1-F9C5-2641-93BA-98E6459AFD48}"/>
              </a:ext>
            </a:extLst>
          </p:cNvPr>
          <p:cNvSpPr txBox="1"/>
          <p:nvPr/>
        </p:nvSpPr>
        <p:spPr>
          <a:xfrm>
            <a:off x="1866475" y="5294075"/>
            <a:ext cx="74158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3612 Navy</a:t>
            </a:r>
            <a:r>
              <a:rPr sz="800" spc="-6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b</a:t>
            </a:r>
            <a:r>
              <a:rPr lang="pt-PT"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B</a:t>
            </a:r>
            <a:r>
              <a:rPr sz="800" spc="-7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ue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17" name="object 29">
            <a:extLst>
              <a:ext uri="{FF2B5EF4-FFF2-40B4-BE49-F238E27FC236}">
                <a16:creationId xmlns:a16="http://schemas.microsoft.com/office/drawing/2014/main" id="{5FA4B1B5-BC46-4447-B1D9-2E35849D61A4}"/>
              </a:ext>
            </a:extLst>
          </p:cNvPr>
          <p:cNvSpPr/>
          <p:nvPr/>
        </p:nvSpPr>
        <p:spPr>
          <a:xfrm>
            <a:off x="1848002" y="4607009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062E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30">
            <a:extLst>
              <a:ext uri="{FF2B5EF4-FFF2-40B4-BE49-F238E27FC236}">
                <a16:creationId xmlns:a16="http://schemas.microsoft.com/office/drawing/2014/main" id="{002CDA98-1265-3140-BF0E-486BE97A9794}"/>
              </a:ext>
            </a:extLst>
          </p:cNvPr>
          <p:cNvSpPr txBox="1"/>
          <p:nvPr/>
        </p:nvSpPr>
        <p:spPr>
          <a:xfrm>
            <a:off x="3088296" y="5294217"/>
            <a:ext cx="748958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3608 </a:t>
            </a:r>
            <a:r>
              <a:rPr sz="800" spc="-6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Light</a:t>
            </a:r>
            <a:r>
              <a:rPr sz="800" spc="-5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lang="pt-PT" sz="800" spc="-7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B</a:t>
            </a:r>
            <a:r>
              <a:rPr sz="800" spc="-7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lue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19" name="object 31">
            <a:extLst>
              <a:ext uri="{FF2B5EF4-FFF2-40B4-BE49-F238E27FC236}">
                <a16:creationId xmlns:a16="http://schemas.microsoft.com/office/drawing/2014/main" id="{E283B2E3-F654-9040-93FC-30FF8C9E19EA}"/>
              </a:ext>
            </a:extLst>
          </p:cNvPr>
          <p:cNvSpPr/>
          <p:nvPr/>
        </p:nvSpPr>
        <p:spPr>
          <a:xfrm>
            <a:off x="3072001" y="4606866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039F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32">
            <a:extLst>
              <a:ext uri="{FF2B5EF4-FFF2-40B4-BE49-F238E27FC236}">
                <a16:creationId xmlns:a16="http://schemas.microsoft.com/office/drawing/2014/main" id="{B0DAE70B-5EBF-9E4A-BE98-8D86F03F95F4}"/>
              </a:ext>
            </a:extLst>
          </p:cNvPr>
          <p:cNvSpPr txBox="1"/>
          <p:nvPr/>
        </p:nvSpPr>
        <p:spPr>
          <a:xfrm>
            <a:off x="5517937" y="5293719"/>
            <a:ext cx="809003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3625 </a:t>
            </a:r>
            <a:r>
              <a:rPr sz="800" spc="-6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Light</a:t>
            </a:r>
            <a:r>
              <a:rPr sz="800" spc="-11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lang="pt-PT" sz="800" spc="-8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G</a:t>
            </a:r>
            <a:r>
              <a:rPr sz="800" spc="-8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reen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22" name="object 34">
            <a:extLst>
              <a:ext uri="{FF2B5EF4-FFF2-40B4-BE49-F238E27FC236}">
                <a16:creationId xmlns:a16="http://schemas.microsoft.com/office/drawing/2014/main" id="{4F0DA95E-B0BB-F046-BCC6-B88AE232FDBA}"/>
              </a:ext>
            </a:extLst>
          </p:cNvPr>
          <p:cNvSpPr txBox="1"/>
          <p:nvPr/>
        </p:nvSpPr>
        <p:spPr>
          <a:xfrm>
            <a:off x="1978385" y="6310409"/>
            <a:ext cx="4053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3602 Gold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24" name="object 36">
            <a:extLst>
              <a:ext uri="{FF2B5EF4-FFF2-40B4-BE49-F238E27FC236}">
                <a16:creationId xmlns:a16="http://schemas.microsoft.com/office/drawing/2014/main" id="{440A9AD7-9A7C-0D4E-B667-1A8E78FACD13}"/>
              </a:ext>
            </a:extLst>
          </p:cNvPr>
          <p:cNvSpPr txBox="1"/>
          <p:nvPr/>
        </p:nvSpPr>
        <p:spPr>
          <a:xfrm>
            <a:off x="3187118" y="6310409"/>
            <a:ext cx="43770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3623</a:t>
            </a:r>
            <a:r>
              <a:rPr sz="800" spc="-8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Silver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26" name="object 38">
            <a:extLst>
              <a:ext uri="{FF2B5EF4-FFF2-40B4-BE49-F238E27FC236}">
                <a16:creationId xmlns:a16="http://schemas.microsoft.com/office/drawing/2014/main" id="{047C3402-7B6F-EE40-BFE0-8A4E653BA463}"/>
              </a:ext>
            </a:extLst>
          </p:cNvPr>
          <p:cNvSpPr/>
          <p:nvPr/>
        </p:nvSpPr>
        <p:spPr>
          <a:xfrm>
            <a:off x="4289650" y="5624295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EF8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39">
            <a:extLst>
              <a:ext uri="{FF2B5EF4-FFF2-40B4-BE49-F238E27FC236}">
                <a16:creationId xmlns:a16="http://schemas.microsoft.com/office/drawing/2014/main" id="{986FE924-F492-E445-BE52-137CB98DB2D1}"/>
              </a:ext>
            </a:extLst>
          </p:cNvPr>
          <p:cNvSpPr txBox="1"/>
          <p:nvPr/>
        </p:nvSpPr>
        <p:spPr>
          <a:xfrm>
            <a:off x="4441938" y="6323296"/>
            <a:ext cx="395982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3628 </a:t>
            </a:r>
            <a:r>
              <a:rPr sz="800" spc="-7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Pink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28" name="object 40">
            <a:extLst>
              <a:ext uri="{FF2B5EF4-FFF2-40B4-BE49-F238E27FC236}">
                <a16:creationId xmlns:a16="http://schemas.microsoft.com/office/drawing/2014/main" id="{0BCCC9FF-78CF-3849-85DE-AF012C852918}"/>
              </a:ext>
            </a:extLst>
          </p:cNvPr>
          <p:cNvSpPr txBox="1"/>
          <p:nvPr/>
        </p:nvSpPr>
        <p:spPr>
          <a:xfrm>
            <a:off x="654050" y="6312328"/>
            <a:ext cx="78062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3655 </a:t>
            </a:r>
            <a:r>
              <a:rPr sz="800" spc="-8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Apple</a:t>
            </a:r>
            <a:r>
              <a:rPr sz="800" spc="-10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</a:t>
            </a:r>
            <a:r>
              <a:rPr lang="pt-PT" sz="800" spc="-8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G</a:t>
            </a:r>
            <a:r>
              <a:rPr sz="800" spc="-85" dirty="0" err="1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reen</a:t>
            </a:r>
            <a:endParaRPr sz="800" dirty="0">
              <a:latin typeface="Avenir Book" panose="02000503020000020003" pitchFamily="2" charset="0"/>
              <a:cs typeface="Calibri"/>
            </a:endParaRPr>
          </a:p>
        </p:txBody>
      </p:sp>
      <p:sp>
        <p:nvSpPr>
          <p:cNvPr id="129" name="object 41">
            <a:extLst>
              <a:ext uri="{FF2B5EF4-FFF2-40B4-BE49-F238E27FC236}">
                <a16:creationId xmlns:a16="http://schemas.microsoft.com/office/drawing/2014/main" id="{D18FECDE-CB25-E542-802A-1067517272DE}"/>
              </a:ext>
            </a:extLst>
          </p:cNvPr>
          <p:cNvSpPr/>
          <p:nvPr/>
        </p:nvSpPr>
        <p:spPr>
          <a:xfrm>
            <a:off x="624001" y="5625006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42">
            <a:extLst>
              <a:ext uri="{FF2B5EF4-FFF2-40B4-BE49-F238E27FC236}">
                <a16:creationId xmlns:a16="http://schemas.microsoft.com/office/drawing/2014/main" id="{FCE69AFA-6D5F-EC45-8D75-C2EDD835989F}"/>
              </a:ext>
            </a:extLst>
          </p:cNvPr>
          <p:cNvSpPr/>
          <p:nvPr/>
        </p:nvSpPr>
        <p:spPr>
          <a:xfrm>
            <a:off x="5513651" y="5599854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832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43">
            <a:extLst>
              <a:ext uri="{FF2B5EF4-FFF2-40B4-BE49-F238E27FC236}">
                <a16:creationId xmlns:a16="http://schemas.microsoft.com/office/drawing/2014/main" id="{53884121-DEFA-FC49-8828-C95DBABF6A14}"/>
              </a:ext>
            </a:extLst>
          </p:cNvPr>
          <p:cNvSpPr txBox="1"/>
          <p:nvPr/>
        </p:nvSpPr>
        <p:spPr>
          <a:xfrm>
            <a:off x="5636910" y="6337480"/>
            <a:ext cx="428342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3660</a:t>
            </a:r>
            <a:r>
              <a:rPr sz="800" spc="-85" dirty="0">
                <a:solidFill>
                  <a:srgbClr val="231F20"/>
                </a:solidFill>
                <a:latin typeface="Avenir Book" panose="02000503020000020003" pitchFamily="2" charset="0"/>
                <a:cs typeface="Calibri"/>
              </a:rPr>
              <a:t> Plum</a:t>
            </a:r>
            <a:endParaRPr sz="800">
              <a:latin typeface="Avenir Book" panose="02000503020000020003" pitchFamily="2" charset="0"/>
              <a:cs typeface="Calibri"/>
            </a:endParaRPr>
          </a:p>
        </p:txBody>
      </p:sp>
      <p:pic>
        <p:nvPicPr>
          <p:cNvPr id="54" name="Image 53" descr="Une image contenant carte de visite&#10;&#10;Description générée automatiquement">
            <a:extLst>
              <a:ext uri="{FF2B5EF4-FFF2-40B4-BE49-F238E27FC236}">
                <a16:creationId xmlns:a16="http://schemas.microsoft.com/office/drawing/2014/main" id="{17EEFFAC-4D3A-BF4F-AA47-5C02756EA2D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2353" y="-41761"/>
            <a:ext cx="748379" cy="74837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A21C73F6-7E53-9944-8E6D-E24D1B54B7C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5222" y="212680"/>
            <a:ext cx="1019813" cy="32633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Image 55" descr="Une image contenant transport&#10;&#10;Description générée automatiquement">
            <a:extLst>
              <a:ext uri="{FF2B5EF4-FFF2-40B4-BE49-F238E27FC236}">
                <a16:creationId xmlns:a16="http://schemas.microsoft.com/office/drawing/2014/main" id="{EED6B884-04CA-3A43-B00B-C5155A3729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435" y="27398"/>
            <a:ext cx="1019813" cy="902688"/>
          </a:xfrm>
          <a:prstGeom prst="rect">
            <a:avLst/>
          </a:prstGeom>
        </p:spPr>
      </p:pic>
      <p:sp>
        <p:nvSpPr>
          <p:cNvPr id="57" name="object 15">
            <a:extLst>
              <a:ext uri="{FF2B5EF4-FFF2-40B4-BE49-F238E27FC236}">
                <a16:creationId xmlns:a16="http://schemas.microsoft.com/office/drawing/2014/main" id="{674F2C5F-A102-9E4B-AFA3-8A93B95C8AF6}"/>
              </a:ext>
            </a:extLst>
          </p:cNvPr>
          <p:cNvSpPr/>
          <p:nvPr/>
        </p:nvSpPr>
        <p:spPr>
          <a:xfrm>
            <a:off x="4286279" y="3676120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18">
            <a:extLst>
              <a:ext uri="{FF2B5EF4-FFF2-40B4-BE49-F238E27FC236}">
                <a16:creationId xmlns:a16="http://schemas.microsoft.com/office/drawing/2014/main" id="{8667C1E9-E2D4-5246-B4E2-0E40A65455AC}"/>
              </a:ext>
            </a:extLst>
          </p:cNvPr>
          <p:cNvSpPr/>
          <p:nvPr/>
        </p:nvSpPr>
        <p:spPr>
          <a:xfrm>
            <a:off x="5510151" y="3672006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FDF9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17">
            <a:extLst>
              <a:ext uri="{FF2B5EF4-FFF2-40B4-BE49-F238E27FC236}">
                <a16:creationId xmlns:a16="http://schemas.microsoft.com/office/drawing/2014/main" id="{909868E3-AF2D-D349-9C18-E166F7AF290C}"/>
              </a:ext>
            </a:extLst>
          </p:cNvPr>
          <p:cNvSpPr/>
          <p:nvPr/>
        </p:nvSpPr>
        <p:spPr>
          <a:xfrm>
            <a:off x="6744002" y="3670419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FE8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23">
            <a:extLst>
              <a:ext uri="{FF2B5EF4-FFF2-40B4-BE49-F238E27FC236}">
                <a16:creationId xmlns:a16="http://schemas.microsoft.com/office/drawing/2014/main" id="{7BF616B1-3A07-3248-B4CA-F2D9271025F3}"/>
              </a:ext>
            </a:extLst>
          </p:cNvPr>
          <p:cNvSpPr/>
          <p:nvPr/>
        </p:nvSpPr>
        <p:spPr>
          <a:xfrm>
            <a:off x="624001" y="4605756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EB23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27">
            <a:extLst>
              <a:ext uri="{FF2B5EF4-FFF2-40B4-BE49-F238E27FC236}">
                <a16:creationId xmlns:a16="http://schemas.microsoft.com/office/drawing/2014/main" id="{0F87DA84-C0BB-6D49-9D02-214CC40BFF43}"/>
              </a:ext>
            </a:extLst>
          </p:cNvPr>
          <p:cNvSpPr/>
          <p:nvPr/>
        </p:nvSpPr>
        <p:spPr>
          <a:xfrm>
            <a:off x="6734152" y="4581680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35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33">
            <a:extLst>
              <a:ext uri="{FF2B5EF4-FFF2-40B4-BE49-F238E27FC236}">
                <a16:creationId xmlns:a16="http://schemas.microsoft.com/office/drawing/2014/main" id="{C5C581FE-0479-7E4E-8EDC-3131D2057174}"/>
              </a:ext>
            </a:extLst>
          </p:cNvPr>
          <p:cNvSpPr/>
          <p:nvPr/>
        </p:nvSpPr>
        <p:spPr>
          <a:xfrm>
            <a:off x="5510151" y="4581039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43A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E885CA9E-3A52-F942-8F64-127C2000C9AF}"/>
              </a:ext>
            </a:extLst>
          </p:cNvPr>
          <p:cNvSpPr/>
          <p:nvPr/>
        </p:nvSpPr>
        <p:spPr>
          <a:xfrm flipH="1">
            <a:off x="1852239" y="5653877"/>
            <a:ext cx="678705" cy="662837"/>
          </a:xfrm>
          <a:prstGeom prst="ellipse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756" dirty="0">
              <a:latin typeface="Avenir"/>
            </a:endParaRP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78595C03-E865-424A-9CFD-E5F5CD2100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071090" y="5643031"/>
            <a:ext cx="694826" cy="662837"/>
          </a:xfrm>
          <a:prstGeom prst="ellipse">
            <a:avLst/>
          </a:prstGeom>
          <a:ln w="9525">
            <a:noFill/>
          </a:ln>
        </p:spPr>
      </p:pic>
      <p:sp>
        <p:nvSpPr>
          <p:cNvPr id="69" name="object 3">
            <a:extLst>
              <a:ext uri="{FF2B5EF4-FFF2-40B4-BE49-F238E27FC236}">
                <a16:creationId xmlns:a16="http://schemas.microsoft.com/office/drawing/2014/main" id="{C8AB634C-C2B6-344B-A7FB-E9B5CABE16DA}"/>
              </a:ext>
            </a:extLst>
          </p:cNvPr>
          <p:cNvSpPr/>
          <p:nvPr/>
        </p:nvSpPr>
        <p:spPr>
          <a:xfrm>
            <a:off x="624001" y="8039185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FF3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5">
            <a:extLst>
              <a:ext uri="{FF2B5EF4-FFF2-40B4-BE49-F238E27FC236}">
                <a16:creationId xmlns:a16="http://schemas.microsoft.com/office/drawing/2014/main" id="{68F7EF4C-4D32-714A-BD5B-D6E2F950AFDF}"/>
              </a:ext>
            </a:extLst>
          </p:cNvPr>
          <p:cNvSpPr/>
          <p:nvPr/>
        </p:nvSpPr>
        <p:spPr>
          <a:xfrm>
            <a:off x="4296000" y="8039185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DFE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6">
            <a:extLst>
              <a:ext uri="{FF2B5EF4-FFF2-40B4-BE49-F238E27FC236}">
                <a16:creationId xmlns:a16="http://schemas.microsoft.com/office/drawing/2014/main" id="{DBB3973D-9843-9840-8C4B-02C740126375}"/>
              </a:ext>
            </a:extLst>
          </p:cNvPr>
          <p:cNvSpPr/>
          <p:nvPr/>
        </p:nvSpPr>
        <p:spPr>
          <a:xfrm>
            <a:off x="3072001" y="8039057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29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FF6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9">
            <a:extLst>
              <a:ext uri="{FF2B5EF4-FFF2-40B4-BE49-F238E27FC236}">
                <a16:creationId xmlns:a16="http://schemas.microsoft.com/office/drawing/2014/main" id="{E60E80C6-C077-5949-AE34-3906433BF4F9}"/>
              </a:ext>
            </a:extLst>
          </p:cNvPr>
          <p:cNvSpPr/>
          <p:nvPr/>
        </p:nvSpPr>
        <p:spPr>
          <a:xfrm>
            <a:off x="1848002" y="8037338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341998" y="0"/>
                </a:moveTo>
                <a:lnTo>
                  <a:pt x="295589" y="3121"/>
                </a:lnTo>
                <a:lnTo>
                  <a:pt x="251079" y="12216"/>
                </a:lnTo>
                <a:lnTo>
                  <a:pt x="208874" y="26874"/>
                </a:lnTo>
                <a:lnTo>
                  <a:pt x="169382" y="46691"/>
                </a:lnTo>
                <a:lnTo>
                  <a:pt x="133010" y="71257"/>
                </a:lnTo>
                <a:lnTo>
                  <a:pt x="100166" y="100166"/>
                </a:lnTo>
                <a:lnTo>
                  <a:pt x="71257" y="133010"/>
                </a:lnTo>
                <a:lnTo>
                  <a:pt x="46691" y="169382"/>
                </a:lnTo>
                <a:lnTo>
                  <a:pt x="26874" y="208874"/>
                </a:lnTo>
                <a:lnTo>
                  <a:pt x="12216" y="251079"/>
                </a:lnTo>
                <a:lnTo>
                  <a:pt x="3121" y="295589"/>
                </a:lnTo>
                <a:lnTo>
                  <a:pt x="0" y="341998"/>
                </a:lnTo>
                <a:lnTo>
                  <a:pt x="3121" y="388404"/>
                </a:lnTo>
                <a:lnTo>
                  <a:pt x="12216" y="432912"/>
                </a:lnTo>
                <a:lnTo>
                  <a:pt x="26874" y="475116"/>
                </a:lnTo>
                <a:lnTo>
                  <a:pt x="46691" y="514608"/>
                </a:lnTo>
                <a:lnTo>
                  <a:pt x="71257" y="550980"/>
                </a:lnTo>
                <a:lnTo>
                  <a:pt x="100166" y="583825"/>
                </a:lnTo>
                <a:lnTo>
                  <a:pt x="133010" y="612735"/>
                </a:lnTo>
                <a:lnTo>
                  <a:pt x="169382" y="637302"/>
                </a:lnTo>
                <a:lnTo>
                  <a:pt x="208874" y="657119"/>
                </a:lnTo>
                <a:lnTo>
                  <a:pt x="251079" y="671779"/>
                </a:lnTo>
                <a:lnTo>
                  <a:pt x="295589" y="680874"/>
                </a:lnTo>
                <a:lnTo>
                  <a:pt x="341998" y="683996"/>
                </a:lnTo>
                <a:lnTo>
                  <a:pt x="388406" y="680874"/>
                </a:lnTo>
                <a:lnTo>
                  <a:pt x="432917" y="671779"/>
                </a:lnTo>
                <a:lnTo>
                  <a:pt x="475122" y="657119"/>
                </a:lnTo>
                <a:lnTo>
                  <a:pt x="514614" y="637302"/>
                </a:lnTo>
                <a:lnTo>
                  <a:pt x="550986" y="612735"/>
                </a:lnTo>
                <a:lnTo>
                  <a:pt x="583830" y="583825"/>
                </a:lnTo>
                <a:lnTo>
                  <a:pt x="612738" y="550980"/>
                </a:lnTo>
                <a:lnTo>
                  <a:pt x="637305" y="514608"/>
                </a:lnTo>
                <a:lnTo>
                  <a:pt x="657121" y="475116"/>
                </a:lnTo>
                <a:lnTo>
                  <a:pt x="671780" y="432912"/>
                </a:lnTo>
                <a:lnTo>
                  <a:pt x="680874" y="388404"/>
                </a:lnTo>
                <a:lnTo>
                  <a:pt x="683996" y="341998"/>
                </a:lnTo>
                <a:lnTo>
                  <a:pt x="680874" y="295589"/>
                </a:lnTo>
                <a:lnTo>
                  <a:pt x="671780" y="251079"/>
                </a:lnTo>
                <a:lnTo>
                  <a:pt x="657121" y="208874"/>
                </a:lnTo>
                <a:lnTo>
                  <a:pt x="637305" y="169382"/>
                </a:lnTo>
                <a:lnTo>
                  <a:pt x="612738" y="133010"/>
                </a:lnTo>
                <a:lnTo>
                  <a:pt x="583830" y="100166"/>
                </a:lnTo>
                <a:lnTo>
                  <a:pt x="550986" y="71257"/>
                </a:lnTo>
                <a:lnTo>
                  <a:pt x="514614" y="46691"/>
                </a:lnTo>
                <a:lnTo>
                  <a:pt x="475122" y="26874"/>
                </a:lnTo>
                <a:lnTo>
                  <a:pt x="432917" y="12216"/>
                </a:lnTo>
                <a:lnTo>
                  <a:pt x="388406" y="3121"/>
                </a:lnTo>
                <a:lnTo>
                  <a:pt x="341998" y="0"/>
                </a:lnTo>
                <a:close/>
              </a:path>
            </a:pathLst>
          </a:custGeom>
          <a:solidFill>
            <a:srgbClr val="2ED7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65A35A63-29CA-3246-93CD-261B519D27D7}"/>
              </a:ext>
            </a:extLst>
          </p:cNvPr>
          <p:cNvSpPr txBox="1"/>
          <p:nvPr/>
        </p:nvSpPr>
        <p:spPr>
          <a:xfrm>
            <a:off x="425860" y="965607"/>
            <a:ext cx="68070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57A826"/>
                </a:solidFill>
                <a:latin typeface="Zolano Sans BTN" panose="020F0604030602060807" pitchFamily="34" charset="0"/>
              </a:rPr>
              <a:t>QUICKFLEX REVOLUTION™</a:t>
            </a:r>
          </a:p>
          <a:p>
            <a:pPr algn="ctr"/>
            <a:r>
              <a:rPr lang="fr-FR" sz="1400" dirty="0">
                <a:solidFill>
                  <a:srgbClr val="05315D"/>
                </a:solidFill>
                <a:latin typeface="Zolano Sans BTN" panose="020F0604030602060807" pitchFamily="34" charset="0"/>
              </a:rPr>
              <a:t>THE NEW SUPER-SOFT &amp; WATER-BASED HEAT TRANSFER FILM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4BA97E9B-8863-8248-B4D7-0D6876D30643}"/>
              </a:ext>
            </a:extLst>
          </p:cNvPr>
          <p:cNvSpPr txBox="1"/>
          <p:nvPr/>
        </p:nvSpPr>
        <p:spPr>
          <a:xfrm>
            <a:off x="669067" y="2250417"/>
            <a:ext cx="6447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5315D"/>
                </a:solidFill>
                <a:latin typeface="Avenir"/>
              </a:rPr>
              <a:t>QUICKFLEX REVOLUTION 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is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 a water-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based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 PU 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with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 a 100% matte finish and super-soft 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touch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, 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very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 quick and 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easy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 to </a:t>
            </a:r>
            <a:r>
              <a:rPr lang="fr-FR" sz="1200" dirty="0" err="1">
                <a:solidFill>
                  <a:srgbClr val="05315D"/>
                </a:solidFill>
                <a:latin typeface="Avenir"/>
              </a:rPr>
              <a:t>apply</a:t>
            </a:r>
            <a:r>
              <a:rPr lang="fr-FR" sz="1200" dirty="0">
                <a:solidFill>
                  <a:srgbClr val="05315D"/>
                </a:solidFill>
                <a:latin typeface="Avenir"/>
              </a:rPr>
              <a:t> on all types of supports.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2E66369-F833-C741-A3C0-B74B0BD19544}"/>
              </a:ext>
            </a:extLst>
          </p:cNvPr>
          <p:cNvSpPr/>
          <p:nvPr/>
        </p:nvSpPr>
        <p:spPr>
          <a:xfrm>
            <a:off x="550070" y="1957147"/>
            <a:ext cx="6723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b="1" dirty="0">
                <a:solidFill>
                  <a:srgbClr val="012D5A"/>
                </a:solidFill>
                <a:latin typeface="Avenir"/>
              </a:rPr>
              <a:t>LOOKING FOR A QUICK-TO-APPLY HEAT TRANSFER FILM WITH GREAT FEATURES ?</a:t>
            </a:r>
          </a:p>
        </p:txBody>
      </p:sp>
    </p:spTree>
    <p:extLst>
      <p:ext uri="{BB962C8B-B14F-4D97-AF65-F5344CB8AC3E}">
        <p14:creationId xmlns:p14="http://schemas.microsoft.com/office/powerpoint/2010/main" val="172860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5B22C18-E2EE-43C8-9837-1060A2B3193A}"/>
              </a:ext>
            </a:extLst>
          </p:cNvPr>
          <p:cNvSpPr txBox="1"/>
          <p:nvPr/>
        </p:nvSpPr>
        <p:spPr>
          <a:xfrm>
            <a:off x="4284747" y="612127"/>
            <a:ext cx="2620130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95" dirty="0">
                <a:solidFill>
                  <a:srgbClr val="002D5A"/>
                </a:solidFill>
                <a:latin typeface="Zolano Sans BTN" panose="020F0604030602060807" pitchFamily="34" charset="0"/>
              </a:rPr>
              <a:t>TECHNICAL DATA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2DD824E-281E-4214-8FAE-D72295CA3A6C}"/>
              </a:ext>
            </a:extLst>
          </p:cNvPr>
          <p:cNvSpPr txBox="1"/>
          <p:nvPr/>
        </p:nvSpPr>
        <p:spPr>
          <a:xfrm>
            <a:off x="80316" y="1044944"/>
            <a:ext cx="2968508" cy="39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43" dirty="0">
                <a:solidFill>
                  <a:srgbClr val="05315D"/>
                </a:solidFill>
                <a:latin typeface="Zolano Sans BTN" panose="020F0604030602060807" pitchFamily="34" charset="0"/>
              </a:rPr>
              <a:t>SPECIFICATIONS	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C46774E-9219-4DC4-BED9-B22C6C7D8918}"/>
              </a:ext>
            </a:extLst>
          </p:cNvPr>
          <p:cNvGraphicFramePr>
            <a:graphicFrameLocks noGrp="1"/>
          </p:cNvGraphicFramePr>
          <p:nvPr/>
        </p:nvGraphicFramePr>
        <p:xfrm>
          <a:off x="167417" y="1443633"/>
          <a:ext cx="6642345" cy="14470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9696">
                  <a:extLst>
                    <a:ext uri="{9D8B030D-6E8A-4147-A177-3AD203B41FA5}">
                      <a16:colId xmlns:a16="http://schemas.microsoft.com/office/drawing/2014/main" val="949689264"/>
                    </a:ext>
                  </a:extLst>
                </a:gridCol>
                <a:gridCol w="1051769">
                  <a:extLst>
                    <a:ext uri="{9D8B030D-6E8A-4147-A177-3AD203B41FA5}">
                      <a16:colId xmlns:a16="http://schemas.microsoft.com/office/drawing/2014/main" val="3423560822"/>
                    </a:ext>
                  </a:extLst>
                </a:gridCol>
                <a:gridCol w="869732">
                  <a:extLst>
                    <a:ext uri="{9D8B030D-6E8A-4147-A177-3AD203B41FA5}">
                      <a16:colId xmlns:a16="http://schemas.microsoft.com/office/drawing/2014/main" val="2476601703"/>
                    </a:ext>
                  </a:extLst>
                </a:gridCol>
                <a:gridCol w="2285576">
                  <a:extLst>
                    <a:ext uri="{9D8B030D-6E8A-4147-A177-3AD203B41FA5}">
                      <a16:colId xmlns:a16="http://schemas.microsoft.com/office/drawing/2014/main" val="3394672675"/>
                    </a:ext>
                  </a:extLst>
                </a:gridCol>
                <a:gridCol w="1325572">
                  <a:extLst>
                    <a:ext uri="{9D8B030D-6E8A-4147-A177-3AD203B41FA5}">
                      <a16:colId xmlns:a16="http://schemas.microsoft.com/office/drawing/2014/main" val="1610578045"/>
                    </a:ext>
                  </a:extLst>
                </a:gridCol>
              </a:tblGrid>
              <a:tr h="42773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Composition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Average</a:t>
                      </a:r>
                      <a:r>
                        <a:rPr lang="fr-FR" sz="1100" dirty="0">
                          <a:latin typeface="Avenir Book" panose="02000503020000020003" pitchFamily="2" charset="0"/>
                        </a:rPr>
                        <a:t> </a:t>
                      </a:r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Thickness</a:t>
                      </a:r>
                      <a:endParaRPr lang="fr-FR" sz="1100" dirty="0"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Carrier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Size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Certifications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04498"/>
                  </a:ext>
                </a:extLst>
              </a:tr>
              <a:tr h="987083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Water-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based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PU</a:t>
                      </a:r>
                    </a:p>
                    <a:p>
                      <a:pPr algn="ctr"/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Zero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solvent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02D5A"/>
                          </a:solidFill>
                          <a:latin typeface="Avenir Book" panose="02000503020000020003" pitchFamily="2" charset="0"/>
                        </a:rPr>
                        <a:t>90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µm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Medium-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tack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clear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Polyester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Only available in </a:t>
                      </a:r>
                      <a:r>
                        <a:rPr lang="en-US" sz="900" b="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(Ref. 3601, 3603)</a:t>
                      </a:r>
                      <a:r>
                        <a:rPr lang="en-US" sz="1000" b="1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: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30/50 cm x 20 m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Only available in </a:t>
                      </a:r>
                      <a:r>
                        <a:rPr lang="en-US" sz="9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(Ref. 3655)</a:t>
                      </a:r>
                      <a:r>
                        <a:rPr lang="en-US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50 cm x 5 m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Available in </a:t>
                      </a:r>
                      <a:r>
                        <a:rPr lang="en-US" sz="1000" b="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(all other references):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30 cm x 10 m + 50 cm x 20 m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  <a:p>
                      <a:pPr algn="ctr"/>
                      <a:endParaRPr lang="fr-FR" sz="100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  <a:p>
                      <a:pPr algn="ctr"/>
                      <a:endParaRPr lang="fr-FR" sz="300" b="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  <a:p>
                      <a:pPr algn="ctr"/>
                      <a:endParaRPr lang="fr-FR" sz="400" b="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Class I</a:t>
                      </a:r>
                    </a:p>
                    <a:p>
                      <a:pPr algn="ctr"/>
                      <a:r>
                        <a:rPr lang="fr-FR" sz="1000" b="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Class II (</a:t>
                      </a:r>
                      <a:r>
                        <a:rPr lang="fr-FR" sz="1000" b="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Ref</a:t>
                      </a:r>
                      <a:r>
                        <a:rPr lang="fr-FR" sz="1000" b="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. 3602)</a:t>
                      </a:r>
                    </a:p>
                  </a:txBody>
                  <a:tcPr marL="98708" marR="98708" marT="49354" marB="49354" anchor="ctr"/>
                </a:tc>
                <a:extLst>
                  <a:ext uri="{0D108BD9-81ED-4DB2-BD59-A6C34878D82A}">
                    <a16:rowId xmlns:a16="http://schemas.microsoft.com/office/drawing/2014/main" val="165985778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31C01E2-EF66-47DC-BCBE-B941659B8CF1}"/>
              </a:ext>
            </a:extLst>
          </p:cNvPr>
          <p:cNvSpPr txBox="1"/>
          <p:nvPr/>
        </p:nvSpPr>
        <p:spPr>
          <a:xfrm>
            <a:off x="76688" y="2915840"/>
            <a:ext cx="3505596" cy="39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43" dirty="0">
                <a:solidFill>
                  <a:srgbClr val="05315D"/>
                </a:solidFill>
                <a:latin typeface="Zolano Sans BTN" panose="020F0604030602060807" pitchFamily="34" charset="0"/>
              </a:rPr>
              <a:t>APPLICATION INSTRUCTIONS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au 7">
                <a:extLst>
                  <a:ext uri="{FF2B5EF4-FFF2-40B4-BE49-F238E27FC236}">
                    <a16:creationId xmlns:a16="http://schemas.microsoft.com/office/drawing/2014/main" id="{E06C8F29-A96A-46A9-9F2E-5CAFCE4E254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7867" y="3347439"/>
              <a:ext cx="3505596" cy="1906963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54785">
                      <a:extLst>
                        <a:ext uri="{9D8B030D-6E8A-4147-A177-3AD203B41FA5}">
                          <a16:colId xmlns:a16="http://schemas.microsoft.com/office/drawing/2014/main" val="3423560822"/>
                        </a:ext>
                      </a:extLst>
                    </a:gridCol>
                    <a:gridCol w="668026">
                      <a:extLst>
                        <a:ext uri="{9D8B030D-6E8A-4147-A177-3AD203B41FA5}">
                          <a16:colId xmlns:a16="http://schemas.microsoft.com/office/drawing/2014/main" val="1630095094"/>
                        </a:ext>
                      </a:extLst>
                    </a:gridCol>
                    <a:gridCol w="1582785">
                      <a:extLst>
                        <a:ext uri="{9D8B030D-6E8A-4147-A177-3AD203B41FA5}">
                          <a16:colId xmlns:a16="http://schemas.microsoft.com/office/drawing/2014/main" val="2476601703"/>
                        </a:ext>
                      </a:extLst>
                    </a:gridCol>
                  </a:tblGrid>
                  <a:tr h="427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100" dirty="0" err="1">
                              <a:latin typeface="Avenir Book" panose="02000503020000020003" pitchFamily="2" charset="0"/>
                            </a:rPr>
                            <a:t>Applies</a:t>
                          </a:r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 on</a:t>
                          </a:r>
                        </a:p>
                      </a:txBody>
                      <a:tcPr marL="98708" marR="98708" marT="49354" marB="49354">
                        <a:solidFill>
                          <a:srgbClr val="57A82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Cutting</a:t>
                          </a:r>
                        </a:p>
                      </a:txBody>
                      <a:tcPr marL="98708" marR="98708" marT="49354" marB="49354">
                        <a:solidFill>
                          <a:srgbClr val="57A82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Application</a:t>
                          </a:r>
                        </a:p>
                        <a:p>
                          <a:pPr algn="ctr"/>
                          <a:r>
                            <a:rPr lang="fr-FR" sz="1100" dirty="0" err="1">
                              <a:latin typeface="Avenir Book" panose="02000503020000020003" pitchFamily="2" charset="0"/>
                            </a:rPr>
                            <a:t>Temp</a:t>
                          </a:r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. &amp; Duration</a:t>
                          </a:r>
                        </a:p>
                      </a:txBody>
                      <a:tcPr marL="98708" marR="98708" marT="49354" marB="49354">
                        <a:solidFill>
                          <a:srgbClr val="57A82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5704498"/>
                      </a:ext>
                    </a:extLst>
                  </a:tr>
                  <a:tr h="14339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Cotton  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Polyester    </a:t>
                          </a:r>
                        </a:p>
                        <a:p>
                          <a:pPr algn="ctr"/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Acrylic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Cotton/Polyester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blends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without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repellent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treatment</a:t>
                          </a:r>
                          <a:endParaRPr lang="fr-FR" sz="1000" dirty="0">
                            <a:solidFill>
                              <a:srgbClr val="05315D"/>
                            </a:solidFill>
                            <a:latin typeface="Avenir Book" panose="02000503020000020003" pitchFamily="2" charset="0"/>
                          </a:endParaRPr>
                        </a:p>
                        <a:p>
                          <a:pPr algn="ctr"/>
                          <a:r>
                            <a:rPr lang="fr-FR" sz="1000" u="sng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Specific</a:t>
                          </a:r>
                          <a:r>
                            <a:rPr lang="fr-FR" sz="1000" u="sng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textiles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: Nylon Polyamide</a:t>
                          </a:r>
                        </a:p>
                      </a:txBody>
                      <a:tcPr marL="98708" marR="98708" marT="49354" marB="4935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Use a Flex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Blade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45°</a:t>
                          </a:r>
                        </a:p>
                      </a:txBody>
                      <a:tcPr marL="98708" marR="98708" marT="49354" marB="4935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Quick mode: 140°C – 5 s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                    284ºF – 5 s</a:t>
                          </a:r>
                        </a:p>
                        <a:p>
                          <a:pPr algn="ctr"/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Low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temp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.: 120°C – 20 s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                  248ºF – 20 s</a:t>
                          </a:r>
                          <a:endParaRPr lang="fr-FR" sz="1000" u="sng" dirty="0">
                            <a:solidFill>
                              <a:srgbClr val="05315D"/>
                            </a:solidFill>
                            <a:latin typeface="Avenir Book" panose="02000503020000020003" pitchFamily="2" charset="0"/>
                          </a:endParaRPr>
                        </a:p>
                        <a:p>
                          <a:pPr algn="ctr"/>
                          <a:r>
                            <a:rPr lang="fr-FR" sz="1000" u="sng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Specific</a:t>
                          </a:r>
                          <a:r>
                            <a:rPr lang="fr-FR" sz="1000" u="sng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textiles :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1000" i="1" smtClean="0">
                                      <a:solidFill>
                                        <a:srgbClr val="05315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PT" sz="1000" b="0" i="1" smtClean="0">
                                      <a:solidFill>
                                        <a:srgbClr val="05315D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pt-PT" sz="1000" b="0" i="1" smtClean="0">
                                      <a:solidFill>
                                        <a:srgbClr val="05315D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</m:oMath>
                          </a14:m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Press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– 140°C – 5 s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                 284ºF – 5 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1000" i="1" smtClean="0">
                                      <a:solidFill>
                                        <a:srgbClr val="05315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PT" sz="1000" b="0" i="1" smtClean="0">
                                      <a:solidFill>
                                        <a:srgbClr val="05315D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pt-PT" sz="1000" b="0" i="1" smtClean="0">
                                      <a:solidFill>
                                        <a:srgbClr val="05315D"/>
                                      </a:solidFill>
                                      <a:latin typeface="Cambria Math" panose="02040503050406030204" pitchFamily="18" charset="0"/>
                                    </a:rPr>
                                    <m:t>𝑛𝑑</m:t>
                                  </m:r>
                                </m:sup>
                              </m:sSup>
                            </m:oMath>
                          </a14:m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Press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– 140°C – 15 s</a:t>
                          </a: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                  284ºF – 15 s</a:t>
                          </a:r>
                        </a:p>
                      </a:txBody>
                      <a:tcPr marL="98708" marR="98708" marT="49354" marB="49354"/>
                    </a:tc>
                    <a:extLst>
                      <a:ext uri="{0D108BD9-81ED-4DB2-BD59-A6C34878D82A}">
                        <a16:rowId xmlns:a16="http://schemas.microsoft.com/office/drawing/2014/main" val="1659857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au 7">
                <a:extLst>
                  <a:ext uri="{FF2B5EF4-FFF2-40B4-BE49-F238E27FC236}">
                    <a16:creationId xmlns:a16="http://schemas.microsoft.com/office/drawing/2014/main" id="{E06C8F29-A96A-46A9-9F2E-5CAFCE4E254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7867" y="3347439"/>
              <a:ext cx="3505596" cy="2059363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54785">
                      <a:extLst>
                        <a:ext uri="{9D8B030D-6E8A-4147-A177-3AD203B41FA5}">
                          <a16:colId xmlns:a16="http://schemas.microsoft.com/office/drawing/2014/main" val="3423560822"/>
                        </a:ext>
                      </a:extLst>
                    </a:gridCol>
                    <a:gridCol w="668026">
                      <a:extLst>
                        <a:ext uri="{9D8B030D-6E8A-4147-A177-3AD203B41FA5}">
                          <a16:colId xmlns:a16="http://schemas.microsoft.com/office/drawing/2014/main" val="1630095094"/>
                        </a:ext>
                      </a:extLst>
                    </a:gridCol>
                    <a:gridCol w="1582785">
                      <a:extLst>
                        <a:ext uri="{9D8B030D-6E8A-4147-A177-3AD203B41FA5}">
                          <a16:colId xmlns:a16="http://schemas.microsoft.com/office/drawing/2014/main" val="2476601703"/>
                        </a:ext>
                      </a:extLst>
                    </a:gridCol>
                  </a:tblGrid>
                  <a:tr h="433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100" dirty="0" err="1">
                              <a:latin typeface="Avenir Book" panose="02000503020000020003" pitchFamily="2" charset="0"/>
                            </a:rPr>
                            <a:t>Applies</a:t>
                          </a:r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 on</a:t>
                          </a:r>
                        </a:p>
                      </a:txBody>
                      <a:tcPr marL="98708" marR="98708" marT="49354" marB="49354">
                        <a:solidFill>
                          <a:srgbClr val="57A82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Cutting</a:t>
                          </a:r>
                        </a:p>
                      </a:txBody>
                      <a:tcPr marL="98708" marR="98708" marT="49354" marB="49354">
                        <a:solidFill>
                          <a:srgbClr val="57A82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Application</a:t>
                          </a:r>
                        </a:p>
                        <a:p>
                          <a:pPr algn="ctr"/>
                          <a:r>
                            <a:rPr lang="fr-FR" sz="1100" dirty="0" err="1">
                              <a:latin typeface="Avenir Book" panose="02000503020000020003" pitchFamily="2" charset="0"/>
                            </a:rPr>
                            <a:t>Temp</a:t>
                          </a:r>
                          <a:r>
                            <a:rPr lang="fr-FR" sz="1100" dirty="0">
                              <a:latin typeface="Avenir Book" panose="02000503020000020003" pitchFamily="2" charset="0"/>
                            </a:rPr>
                            <a:t>. &amp; Duration</a:t>
                          </a:r>
                        </a:p>
                      </a:txBody>
                      <a:tcPr marL="98708" marR="98708" marT="49354" marB="49354">
                        <a:solidFill>
                          <a:srgbClr val="57A82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5704498"/>
                      </a:ext>
                    </a:extLst>
                  </a:tr>
                  <a:tr h="16253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Cotton  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Polyester    </a:t>
                          </a:r>
                        </a:p>
                        <a:p>
                          <a:pPr algn="ctr"/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Acrylic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Cotton/Polyester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blends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without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repellent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treatment</a:t>
                          </a:r>
                          <a:endParaRPr lang="fr-FR" sz="1000" dirty="0">
                            <a:solidFill>
                              <a:srgbClr val="05315D"/>
                            </a:solidFill>
                            <a:latin typeface="Avenir Book" panose="02000503020000020003" pitchFamily="2" charset="0"/>
                          </a:endParaRPr>
                        </a:p>
                        <a:p>
                          <a:pPr algn="ctr"/>
                          <a:r>
                            <a:rPr lang="fr-FR" sz="1000" u="sng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Specific</a:t>
                          </a:r>
                          <a:r>
                            <a:rPr lang="fr-FR" sz="1000" u="sng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textiles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: Nylon Polyamide</a:t>
                          </a:r>
                        </a:p>
                      </a:txBody>
                      <a:tcPr marL="98708" marR="98708" marT="49354" marB="49354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Use a Flex </a:t>
                          </a:r>
                          <a:r>
                            <a:rPr lang="fr-FR" sz="1000" dirty="0" err="1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Blade</a:t>
                          </a:r>
                          <a:r>
                            <a:rPr lang="fr-FR" sz="1000" dirty="0">
                              <a:solidFill>
                                <a:srgbClr val="05315D"/>
                              </a:solidFill>
                              <a:latin typeface="Avenir Book" panose="02000503020000020003" pitchFamily="2" charset="0"/>
                            </a:rPr>
                            <a:t> 45°</a:t>
                          </a:r>
                        </a:p>
                      </a:txBody>
                      <a:tcPr marL="98708" marR="98708" marT="49354" marB="49354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8708" marR="98708" marT="49354" marB="49354">
                        <a:blipFill>
                          <a:blip r:embed="rId2"/>
                          <a:stretch>
                            <a:fillRect l="-122400" t="-26357" r="-1600" b="-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9857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ZoneTexte 10">
            <a:extLst>
              <a:ext uri="{FF2B5EF4-FFF2-40B4-BE49-F238E27FC236}">
                <a16:creationId xmlns:a16="http://schemas.microsoft.com/office/drawing/2014/main" id="{C24232A6-557E-4B88-AF46-DBDB60974A93}"/>
              </a:ext>
            </a:extLst>
          </p:cNvPr>
          <p:cNvSpPr txBox="1"/>
          <p:nvPr/>
        </p:nvSpPr>
        <p:spPr>
          <a:xfrm>
            <a:off x="90819" y="7352459"/>
            <a:ext cx="4326132" cy="69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43" dirty="0">
                <a:solidFill>
                  <a:srgbClr val="05315D"/>
                </a:solidFill>
                <a:latin typeface="Zolano Sans BTN" panose="020F0604030602060807" pitchFamily="34" charset="0"/>
              </a:rPr>
              <a:t>CARE AND MAINTENANCE RECOMMANDATIONS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74BBBD7-FE8C-42DF-A7CC-88632BC5E3D5}"/>
              </a:ext>
            </a:extLst>
          </p:cNvPr>
          <p:cNvSpPr txBox="1"/>
          <p:nvPr/>
        </p:nvSpPr>
        <p:spPr>
          <a:xfrm>
            <a:off x="3769180" y="3005320"/>
            <a:ext cx="3154499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80" b="1" dirty="0">
                <a:solidFill>
                  <a:srgbClr val="05315D"/>
                </a:solidFill>
                <a:latin typeface="Avenir Book" panose="02000503020000020003" pitchFamily="2" charset="0"/>
              </a:rPr>
              <a:t>For Cotton – Polyester - </a:t>
            </a:r>
            <a:r>
              <a:rPr lang="fr-FR" sz="1080" b="1" dirty="0" err="1">
                <a:solidFill>
                  <a:srgbClr val="05315D"/>
                </a:solidFill>
                <a:latin typeface="Avenir Book" panose="02000503020000020003" pitchFamily="2" charset="0"/>
              </a:rPr>
              <a:t>Acrylic</a:t>
            </a:r>
            <a:r>
              <a:rPr lang="fr-FR" sz="1080" b="1" dirty="0">
                <a:solidFill>
                  <a:srgbClr val="05315D"/>
                </a:solidFill>
                <a:latin typeface="Avenir Book" panose="02000503020000020003" pitchFamily="2" charset="0"/>
              </a:rPr>
              <a:t> – Cotton/Polyester </a:t>
            </a:r>
            <a:r>
              <a:rPr lang="fr-FR" sz="1080" b="1" dirty="0" err="1">
                <a:solidFill>
                  <a:srgbClr val="05315D"/>
                </a:solidFill>
                <a:latin typeface="Avenir Book" panose="02000503020000020003" pitchFamily="2" charset="0"/>
              </a:rPr>
              <a:t>blend</a:t>
            </a:r>
            <a:r>
              <a:rPr lang="fr-FR" sz="1080" b="1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b="1" dirty="0" err="1">
                <a:solidFill>
                  <a:srgbClr val="05315D"/>
                </a:solidFill>
                <a:latin typeface="Avenir Book" panose="02000503020000020003" pitchFamily="2" charset="0"/>
              </a:rPr>
              <a:t>without</a:t>
            </a:r>
            <a:r>
              <a:rPr lang="fr-FR" sz="1080" b="1" dirty="0">
                <a:solidFill>
                  <a:srgbClr val="05315D"/>
                </a:solidFill>
                <a:latin typeface="Avenir Book" panose="02000503020000020003" pitchFamily="2" charset="0"/>
              </a:rPr>
              <a:t> repellent </a:t>
            </a:r>
            <a:r>
              <a:rPr lang="fr-FR" sz="1080" b="1" dirty="0" err="1">
                <a:solidFill>
                  <a:srgbClr val="05315D"/>
                </a:solidFill>
                <a:latin typeface="Avenir Book" panose="02000503020000020003" pitchFamily="2" charset="0"/>
              </a:rPr>
              <a:t>treatment</a:t>
            </a:r>
            <a:r>
              <a:rPr lang="fr-FR" sz="1080" b="1" dirty="0">
                <a:solidFill>
                  <a:srgbClr val="05315D"/>
                </a:solidFill>
                <a:latin typeface="Avenir Book" panose="02000503020000020003" pitchFamily="2" charset="0"/>
              </a:rPr>
              <a:t>: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Step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1 – set up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cutting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of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your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heat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transfer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film in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mirror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mode and use a standard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flex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blade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(45°). 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Step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2 –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remove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the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excess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of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material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(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easy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weed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).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Step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3 – position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your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design on the textile and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press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it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with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a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Sefa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 DUPLEX/ROTEX, or </a:t>
            </a:r>
            <a:r>
              <a:rPr lang="fr-FR" sz="1080" dirty="0" err="1">
                <a:solidFill>
                  <a:srgbClr val="05315D"/>
                </a:solidFill>
                <a:latin typeface="Avenir Book" panose="02000503020000020003" pitchFamily="2" charset="0"/>
              </a:rPr>
              <a:t>equivalent</a:t>
            </a:r>
            <a:r>
              <a:rPr lang="fr-FR" sz="1080" dirty="0">
                <a:solidFill>
                  <a:srgbClr val="05315D"/>
                </a:solidFill>
                <a:latin typeface="Avenir Book" panose="02000503020000020003" pitchFamily="2" charset="0"/>
              </a:rPr>
              <a:t>, at 140°C/284ºF for 5 seconds (hot plate contact) or at 120°C/248ºF for 20 seconds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.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We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do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recommend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the use of a silicone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paper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to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protect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the designs and the textile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during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the application.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Step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4 –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peel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the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material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while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hot or cold.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endParaRPr lang="fr-FR" sz="1080" dirty="0">
              <a:solidFill>
                <a:srgbClr val="002D5A"/>
              </a:solidFill>
              <a:latin typeface="Avenir Book" panose="02000503020000020003" pitchFamily="2" charset="0"/>
            </a:endParaRPr>
          </a:p>
          <a:p>
            <a:pPr algn="just"/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For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specific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textiles (</a:t>
            </a:r>
            <a:r>
              <a:rPr lang="en-GB" sz="1080" b="1" dirty="0">
                <a:solidFill>
                  <a:srgbClr val="05315D"/>
                </a:solidFill>
                <a:latin typeface="Avenir"/>
              </a:rPr>
              <a:t>Nylon – 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Polyamide – Textiles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with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water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repellent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treatment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), the application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should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be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done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in 2 </a:t>
            </a:r>
            <a:r>
              <a:rPr lang="fr-FR" sz="1080" b="1" dirty="0" err="1">
                <a:solidFill>
                  <a:srgbClr val="002D5A"/>
                </a:solidFill>
                <a:latin typeface="Avenir Book" panose="02000503020000020003" pitchFamily="2" charset="0"/>
              </a:rPr>
              <a:t>steps</a:t>
            </a:r>
            <a:r>
              <a:rPr lang="fr-FR" sz="1080" b="1" dirty="0">
                <a:solidFill>
                  <a:srgbClr val="002D5A"/>
                </a:solidFill>
                <a:latin typeface="Avenir Book" panose="02000503020000020003" pitchFamily="2" charset="0"/>
              </a:rPr>
              <a:t> :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Press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for 5 seconds at 140ºC/284ºF and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peel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the carrier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while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warm.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Press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15 seconds at 140ºC/284ºF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using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a silicone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paper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to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protect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the pattern.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endParaRPr lang="fr-FR" sz="1080" dirty="0">
              <a:solidFill>
                <a:srgbClr val="002D5A"/>
              </a:solidFill>
              <a:latin typeface="Avenir Book" panose="02000503020000020003" pitchFamily="2" charset="0"/>
            </a:endParaRPr>
          </a:p>
          <a:p>
            <a:pPr algn="just"/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NOTE: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We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highly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recommend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you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to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perform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tests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before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</a:t>
            </a:r>
            <a:r>
              <a:rPr lang="fr-FR" sz="1080" dirty="0" err="1">
                <a:solidFill>
                  <a:srgbClr val="002D5A"/>
                </a:solidFill>
                <a:latin typeface="Avenir Book" panose="02000503020000020003" pitchFamily="2" charset="0"/>
              </a:rPr>
              <a:t>launching</a:t>
            </a:r>
            <a:r>
              <a:rPr lang="fr-FR" sz="1080" dirty="0">
                <a:solidFill>
                  <a:srgbClr val="002D5A"/>
                </a:solidFill>
                <a:latin typeface="Avenir Book" panose="02000503020000020003" pitchFamily="2" charset="0"/>
              </a:rPr>
              <a:t> a production.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C0AA48-DB4D-4F8F-81E2-D78DBA96EAB7}"/>
              </a:ext>
            </a:extLst>
          </p:cNvPr>
          <p:cNvSpPr txBox="1"/>
          <p:nvPr/>
        </p:nvSpPr>
        <p:spPr>
          <a:xfrm>
            <a:off x="3769180" y="8050165"/>
            <a:ext cx="304058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80" b="1" dirty="0">
                <a:solidFill>
                  <a:srgbClr val="05315D"/>
                </a:solidFill>
                <a:latin typeface="Avenir"/>
              </a:rPr>
              <a:t>Care and maintenance: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>
                <a:solidFill>
                  <a:srgbClr val="05315D"/>
                </a:solidFill>
                <a:latin typeface="Avenir"/>
              </a:rPr>
              <a:t>Always respect the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garments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' instructions.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5315D"/>
                </a:solidFill>
                <a:latin typeface="Avenir"/>
              </a:rPr>
              <a:t>Wait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24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hours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after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the application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before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the first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wash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5315D"/>
                </a:solidFill>
                <a:latin typeface="Avenir"/>
              </a:rPr>
              <a:t>Avoid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the use of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aggressive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products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.</a:t>
            </a:r>
          </a:p>
          <a:p>
            <a:pPr algn="just"/>
            <a:endParaRPr lang="fr-FR" sz="1080" b="1" dirty="0">
              <a:solidFill>
                <a:srgbClr val="05315D"/>
              </a:solidFill>
              <a:latin typeface="Avenir"/>
            </a:endParaRPr>
          </a:p>
          <a:p>
            <a:pPr algn="just"/>
            <a:r>
              <a:rPr lang="fr-FR" sz="1080" b="1" dirty="0" err="1">
                <a:solidFill>
                  <a:srgbClr val="05315D"/>
                </a:solidFill>
                <a:latin typeface="Avenir"/>
              </a:rPr>
              <a:t>Washing</a:t>
            </a:r>
            <a:r>
              <a:rPr lang="fr-FR" sz="1080" b="1" dirty="0">
                <a:solidFill>
                  <a:srgbClr val="05315D"/>
                </a:solidFill>
                <a:latin typeface="Avenir"/>
              </a:rPr>
              <a:t> recommandations: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>
                <a:solidFill>
                  <a:srgbClr val="05315D"/>
                </a:solidFill>
                <a:latin typeface="Avenir"/>
              </a:rPr>
              <a:t>Respect the textile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recommendations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.  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 err="1">
                <a:solidFill>
                  <a:srgbClr val="05315D"/>
                </a:solidFill>
                <a:latin typeface="Avenir"/>
              </a:rPr>
              <a:t>Preferably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inside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out to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extend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the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design’s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 life.</a:t>
            </a:r>
          </a:p>
          <a:p>
            <a:pPr marL="185080" indent="-185080" algn="just">
              <a:buFont typeface="Wingdings" panose="05000000000000000000" pitchFamily="2" charset="2"/>
              <a:buChar char="ü"/>
            </a:pPr>
            <a:r>
              <a:rPr lang="fr-FR" sz="1080" dirty="0">
                <a:solidFill>
                  <a:srgbClr val="05315D"/>
                </a:solidFill>
                <a:latin typeface="Avenir"/>
              </a:rPr>
              <a:t>Do not </a:t>
            </a:r>
            <a:r>
              <a:rPr lang="fr-FR" sz="1080" dirty="0" err="1">
                <a:solidFill>
                  <a:srgbClr val="05315D"/>
                </a:solidFill>
                <a:latin typeface="Avenir"/>
              </a:rPr>
              <a:t>bleach</a:t>
            </a:r>
            <a:r>
              <a:rPr lang="fr-FR" sz="1080" dirty="0">
                <a:solidFill>
                  <a:srgbClr val="05315D"/>
                </a:solidFill>
                <a:latin typeface="Avenir"/>
              </a:rPr>
              <a:t>.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5676006-3190-4EDC-9BFC-CA0AB34A0897}"/>
              </a:ext>
            </a:extLst>
          </p:cNvPr>
          <p:cNvCxnSpPr>
            <a:cxnSpLocks/>
          </p:cNvCxnSpPr>
          <p:nvPr/>
        </p:nvCxnSpPr>
        <p:spPr>
          <a:xfrm flipV="1">
            <a:off x="101319" y="902299"/>
            <a:ext cx="6349105" cy="8847"/>
          </a:xfrm>
          <a:prstGeom prst="line">
            <a:avLst/>
          </a:prstGeom>
          <a:ln>
            <a:solidFill>
              <a:srgbClr val="57A8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5589B64-616E-44D7-A875-E4B918D4F9D1}"/>
              </a:ext>
            </a:extLst>
          </p:cNvPr>
          <p:cNvGraphicFramePr>
            <a:graphicFrameLocks noGrp="1"/>
          </p:cNvGraphicFramePr>
          <p:nvPr/>
        </p:nvGraphicFramePr>
        <p:xfrm>
          <a:off x="187867" y="5260851"/>
          <a:ext cx="1959344" cy="6831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4785">
                  <a:extLst>
                    <a:ext uri="{9D8B030D-6E8A-4147-A177-3AD203B41FA5}">
                      <a16:colId xmlns:a16="http://schemas.microsoft.com/office/drawing/2014/main" val="953818102"/>
                    </a:ext>
                  </a:extLst>
                </a:gridCol>
                <a:gridCol w="704559">
                  <a:extLst>
                    <a:ext uri="{9D8B030D-6E8A-4147-A177-3AD203B41FA5}">
                      <a16:colId xmlns:a16="http://schemas.microsoft.com/office/drawing/2014/main" val="3865969033"/>
                    </a:ext>
                  </a:extLst>
                </a:gridCol>
              </a:tblGrid>
              <a:tr h="27964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Pressure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Peeling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20646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Medium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Hot or Cold</a:t>
                      </a:r>
                    </a:p>
                  </a:txBody>
                  <a:tcPr marL="98708" marR="98708" marT="49354" marB="49354"/>
                </a:tc>
                <a:extLst>
                  <a:ext uri="{0D108BD9-81ED-4DB2-BD59-A6C34878D82A}">
                    <a16:rowId xmlns:a16="http://schemas.microsoft.com/office/drawing/2014/main" val="2110581217"/>
                  </a:ext>
                </a:extLst>
              </a:tr>
            </a:tbl>
          </a:graphicData>
        </a:graphic>
      </p:graphicFrame>
      <p:grpSp>
        <p:nvGrpSpPr>
          <p:cNvPr id="19" name="Groupe 18">
            <a:extLst>
              <a:ext uri="{FF2B5EF4-FFF2-40B4-BE49-F238E27FC236}">
                <a16:creationId xmlns:a16="http://schemas.microsoft.com/office/drawing/2014/main" id="{D62C3C43-3887-FE46-87DD-8A55145A3DD9}"/>
              </a:ext>
            </a:extLst>
          </p:cNvPr>
          <p:cNvGrpSpPr/>
          <p:nvPr/>
        </p:nvGrpSpPr>
        <p:grpSpPr>
          <a:xfrm>
            <a:off x="48200" y="-45852"/>
            <a:ext cx="2620130" cy="882126"/>
            <a:chOff x="-26391" y="-42476"/>
            <a:chExt cx="2517456" cy="83087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77A9D8-1B9D-044B-A887-4083F6E352C2}"/>
                </a:ext>
              </a:extLst>
            </p:cNvPr>
            <p:cNvSpPr/>
            <p:nvPr/>
          </p:nvSpPr>
          <p:spPr>
            <a:xfrm>
              <a:off x="-26391" y="-42476"/>
              <a:ext cx="1586701" cy="2435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80" b="1" dirty="0">
                  <a:solidFill>
                    <a:srgbClr val="012D5A"/>
                  </a:solidFill>
                  <a:latin typeface="Avenir"/>
                </a:rPr>
                <a:t>A FLEXDEV COMPANY</a:t>
              </a:r>
              <a:endParaRPr lang="fr-FR" sz="1080" b="1" dirty="0"/>
            </a:p>
          </p:txBody>
        </p: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34B1EEFA-9C7A-DE47-AFFE-4FEAE5C64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866" y="161853"/>
              <a:ext cx="2427199" cy="626542"/>
            </a:xfrm>
            <a:prstGeom prst="rect">
              <a:avLst/>
            </a:prstGeom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D96A1C5A-2B00-754D-BEC6-6AFE0055912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7579" y="2004366"/>
            <a:ext cx="916725" cy="29335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ECCC4C1D-BA3B-BE42-AB4D-D6C4B61770D9}"/>
              </a:ext>
            </a:extLst>
          </p:cNvPr>
          <p:cNvGraphicFramePr>
            <a:graphicFrameLocks noGrp="1"/>
          </p:cNvGraphicFramePr>
          <p:nvPr/>
        </p:nvGraphicFramePr>
        <p:xfrm>
          <a:off x="159380" y="8132647"/>
          <a:ext cx="3510001" cy="11422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9355">
                  <a:extLst>
                    <a:ext uri="{9D8B030D-6E8A-4147-A177-3AD203B41FA5}">
                      <a16:colId xmlns:a16="http://schemas.microsoft.com/office/drawing/2014/main" val="1630095094"/>
                    </a:ext>
                  </a:extLst>
                </a:gridCol>
                <a:gridCol w="700829">
                  <a:extLst>
                    <a:ext uri="{9D8B030D-6E8A-4147-A177-3AD203B41FA5}">
                      <a16:colId xmlns:a16="http://schemas.microsoft.com/office/drawing/2014/main" val="2476601703"/>
                    </a:ext>
                  </a:extLst>
                </a:gridCol>
                <a:gridCol w="675641">
                  <a:extLst>
                    <a:ext uri="{9D8B030D-6E8A-4147-A177-3AD203B41FA5}">
                      <a16:colId xmlns:a16="http://schemas.microsoft.com/office/drawing/2014/main" val="3394672675"/>
                    </a:ext>
                  </a:extLst>
                </a:gridCol>
                <a:gridCol w="844176">
                  <a:extLst>
                    <a:ext uri="{9D8B030D-6E8A-4147-A177-3AD203B41FA5}">
                      <a16:colId xmlns:a16="http://schemas.microsoft.com/office/drawing/2014/main" val="2361380980"/>
                    </a:ext>
                  </a:extLst>
                </a:gridCol>
              </a:tblGrid>
              <a:tr h="42773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Washing</a:t>
                      </a:r>
                      <a:endParaRPr lang="fr-FR" sz="1100" dirty="0"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Ironing</a:t>
                      </a:r>
                      <a:endParaRPr lang="fr-FR" sz="1100" dirty="0"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Tumble</a:t>
                      </a:r>
                      <a:r>
                        <a:rPr lang="fr-FR" sz="1100" dirty="0">
                          <a:latin typeface="Avenir Book" panose="02000503020000020003" pitchFamily="2" charset="0"/>
                        </a:rPr>
                        <a:t>-dry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Dry </a:t>
                      </a:r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cleaning</a:t>
                      </a:r>
                      <a:endParaRPr lang="fr-FR" sz="1100" dirty="0"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04498"/>
                  </a:ext>
                </a:extLst>
              </a:tr>
              <a:tr h="69095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Up to 60 °C/140ºF for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classical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textiles </a:t>
                      </a:r>
                    </a:p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Up to 40ºC/104ºF for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specific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textiles 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On reverse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only</a:t>
                      </a:r>
                      <a:endParaRPr lang="fr-FR" sz="100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Yes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Not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recommen-ded</a:t>
                      </a:r>
                      <a:endParaRPr lang="fr-FR" sz="100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/>
                </a:tc>
                <a:extLst>
                  <a:ext uri="{0D108BD9-81ED-4DB2-BD59-A6C34878D82A}">
                    <a16:rowId xmlns:a16="http://schemas.microsoft.com/office/drawing/2014/main" val="1659857780"/>
                  </a:ext>
                </a:extLst>
              </a:tr>
            </a:tbl>
          </a:graphicData>
        </a:graphic>
      </p:graphicFrame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46E0D125-497A-214E-B556-06371A94D2F9}"/>
              </a:ext>
            </a:extLst>
          </p:cNvPr>
          <p:cNvGraphicFramePr>
            <a:graphicFrameLocks noGrp="1"/>
          </p:cNvGraphicFramePr>
          <p:nvPr/>
        </p:nvGraphicFramePr>
        <p:xfrm>
          <a:off x="167417" y="9302578"/>
          <a:ext cx="3510001" cy="9898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8810">
                  <a:extLst>
                    <a:ext uri="{9D8B030D-6E8A-4147-A177-3AD203B41FA5}">
                      <a16:colId xmlns:a16="http://schemas.microsoft.com/office/drawing/2014/main" val="1630095094"/>
                    </a:ext>
                  </a:extLst>
                </a:gridCol>
                <a:gridCol w="1283208">
                  <a:extLst>
                    <a:ext uri="{9D8B030D-6E8A-4147-A177-3AD203B41FA5}">
                      <a16:colId xmlns:a16="http://schemas.microsoft.com/office/drawing/2014/main" val="2476601703"/>
                    </a:ext>
                  </a:extLst>
                </a:gridCol>
                <a:gridCol w="732274">
                  <a:extLst>
                    <a:ext uri="{9D8B030D-6E8A-4147-A177-3AD203B41FA5}">
                      <a16:colId xmlns:a16="http://schemas.microsoft.com/office/drawing/2014/main" val="3394672675"/>
                    </a:ext>
                  </a:extLst>
                </a:gridCol>
                <a:gridCol w="785709">
                  <a:extLst>
                    <a:ext uri="{9D8B030D-6E8A-4147-A177-3AD203B41FA5}">
                      <a16:colId xmlns:a16="http://schemas.microsoft.com/office/drawing/2014/main" val="2361380980"/>
                    </a:ext>
                  </a:extLst>
                </a:gridCol>
              </a:tblGrid>
              <a:tr h="42773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Storage life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Storage </a:t>
                      </a:r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Temperature</a:t>
                      </a:r>
                      <a:endParaRPr lang="fr-FR" sz="1100" dirty="0"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Storage</a:t>
                      </a:r>
                    </a:p>
                    <a:p>
                      <a:pPr algn="ctr"/>
                      <a:r>
                        <a:rPr lang="fr-FR" sz="1100" dirty="0" err="1">
                          <a:latin typeface="Avenir Book" panose="02000503020000020003" pitchFamily="2" charset="0"/>
                        </a:rPr>
                        <a:t>Lighting</a:t>
                      </a:r>
                      <a:r>
                        <a:rPr lang="fr-FR" sz="1100" dirty="0">
                          <a:latin typeface="Avenir Book" panose="02000503020000020003" pitchFamily="2" charset="0"/>
                        </a:rPr>
                        <a:t> 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Avenir Book" panose="02000503020000020003" pitchFamily="2" charset="0"/>
                        </a:rPr>
                        <a:t>Position</a:t>
                      </a:r>
                    </a:p>
                  </a:txBody>
                  <a:tcPr marL="98708" marR="98708" marT="49354" marB="49354">
                    <a:solidFill>
                      <a:srgbClr val="57A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04498"/>
                  </a:ext>
                </a:extLst>
              </a:tr>
              <a:tr h="54289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Up to 1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year</a:t>
                      </a:r>
                      <a:endParaRPr lang="fr-FR" sz="1000" dirty="0">
                        <a:solidFill>
                          <a:srgbClr val="05315D"/>
                        </a:solidFill>
                        <a:latin typeface="Avenir Book" panose="02000503020000020003" pitchFamily="2" charset="0"/>
                      </a:endParaRP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Dry room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with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15-30°C/59ºF-86ºF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Away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</a:t>
                      </a:r>
                      <a:r>
                        <a:rPr lang="fr-FR" sz="1000" dirty="0" err="1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from</a:t>
                      </a:r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 sunlight</a:t>
                      </a:r>
                    </a:p>
                  </a:txBody>
                  <a:tcPr marL="98708" marR="98708" marT="49354" marB="493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05315D"/>
                          </a:solidFill>
                          <a:latin typeface="Avenir Book" panose="02000503020000020003" pitchFamily="2" charset="0"/>
                        </a:rPr>
                        <a:t>Vertical position</a:t>
                      </a:r>
                    </a:p>
                  </a:txBody>
                  <a:tcPr marL="98708" marR="98708" marT="49354" marB="49354"/>
                </a:tc>
                <a:extLst>
                  <a:ext uri="{0D108BD9-81ED-4DB2-BD59-A6C34878D82A}">
                    <a16:rowId xmlns:a16="http://schemas.microsoft.com/office/drawing/2014/main" val="1659857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3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594</Words>
  <Application>Microsoft Office PowerPoint</Application>
  <PresentationFormat>Aangepast</PresentationFormat>
  <Paragraphs>116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12" baseType="lpstr">
      <vt:lpstr>Arial</vt:lpstr>
      <vt:lpstr>Avenir</vt:lpstr>
      <vt:lpstr>Avenir Book</vt:lpstr>
      <vt:lpstr>Calibri</vt:lpstr>
      <vt:lpstr>Calibri Light</vt:lpstr>
      <vt:lpstr>Cambria Math</vt:lpstr>
      <vt:lpstr>Wingdings</vt:lpstr>
      <vt:lpstr>Zolano Sans BTN</vt:lpstr>
      <vt:lpstr>Office Theme</vt:lpstr>
      <vt:lpstr>Thème Office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Flaton</dc:creator>
  <cp:lastModifiedBy>Caroline Flaton</cp:lastModifiedBy>
  <cp:revision>22</cp:revision>
  <cp:lastPrinted>2019-06-25T08:26:10Z</cp:lastPrinted>
  <dcterms:created xsi:type="dcterms:W3CDTF">2019-06-04T12:55:55Z</dcterms:created>
  <dcterms:modified xsi:type="dcterms:W3CDTF">2020-01-09T13:54:10Z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2019-06-04T00:00:00Z</vt:filetime>
  </property>
</Properties>
</file>